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wdp" ContentType="image/vnd.ms-photo"/>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70" r:id="rId9"/>
    <p:sldId id="263" r:id="rId10"/>
    <p:sldId id="269" r:id="rId11"/>
    <p:sldId id="264" r:id="rId12"/>
    <p:sldId id="271" r:id="rId13"/>
    <p:sldId id="265" r:id="rId14"/>
    <p:sldId id="266" r:id="rId15"/>
    <p:sldId id="267"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203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937C1D-B9A1-5048-B38E-44E9687D8DF2}" type="doc">
      <dgm:prSet loTypeId="urn:microsoft.com/office/officeart/2008/layout/AlternatingHexagons" loCatId="" qsTypeId="urn:microsoft.com/office/officeart/2005/8/quickstyle/simple2" qsCatId="simple" csTypeId="urn:microsoft.com/office/officeart/2005/8/colors/accent1_2" csCatId="accent1" phldr="1"/>
      <dgm:spPr/>
      <dgm:t>
        <a:bodyPr/>
        <a:lstStyle/>
        <a:p>
          <a:endParaRPr lang="en-US"/>
        </a:p>
      </dgm:t>
    </dgm:pt>
    <dgm:pt modelId="{F68E69D7-9FAB-F443-A4E6-B1370AEE6C0F}">
      <dgm:prSet phldrT="[Text]"/>
      <dgm:spPr/>
      <dgm:t>
        <a:bodyPr/>
        <a:lstStyle/>
        <a:p>
          <a:r>
            <a:rPr lang="en-US" dirty="0" smtClean="0"/>
            <a:t>Affective</a:t>
          </a:r>
          <a:endParaRPr lang="en-US" dirty="0"/>
        </a:p>
      </dgm:t>
    </dgm:pt>
    <dgm:pt modelId="{71DC60E9-CBD2-4F47-8213-6274C57EF160}" type="parTrans" cxnId="{A7646DEF-8B19-7E4A-B207-1854B8CE9F63}">
      <dgm:prSet/>
      <dgm:spPr/>
      <dgm:t>
        <a:bodyPr/>
        <a:lstStyle/>
        <a:p>
          <a:endParaRPr lang="en-US"/>
        </a:p>
      </dgm:t>
    </dgm:pt>
    <dgm:pt modelId="{61B497C2-5294-E744-9066-BF23A5AA9F03}" type="sibTrans" cxnId="{A7646DEF-8B19-7E4A-B207-1854B8CE9F63}">
      <dgm:prSet/>
      <dgm:spPr/>
      <dgm:t>
        <a:bodyPr/>
        <a:lstStyle/>
        <a:p>
          <a:endParaRPr lang="en-US">
            <a:solidFill>
              <a:srgbClr val="404040"/>
            </a:solidFill>
          </a:endParaRPr>
        </a:p>
      </dgm:t>
    </dgm:pt>
    <dgm:pt modelId="{F71BC99C-A741-3A48-8B8B-0575685F9C43}">
      <dgm:prSet phldrT="[Text]"/>
      <dgm:spPr/>
      <dgm:t>
        <a:bodyPr/>
        <a:lstStyle/>
        <a:p>
          <a:r>
            <a:rPr lang="en-US" dirty="0" smtClean="0"/>
            <a:t>Cognitive</a:t>
          </a:r>
          <a:endParaRPr lang="en-US" dirty="0"/>
        </a:p>
      </dgm:t>
    </dgm:pt>
    <dgm:pt modelId="{6B74D771-FEE0-8D4F-8A29-ECA285F80A64}" type="parTrans" cxnId="{6C722460-16CB-AC4F-A384-D9C0CF9F9611}">
      <dgm:prSet/>
      <dgm:spPr/>
      <dgm:t>
        <a:bodyPr/>
        <a:lstStyle/>
        <a:p>
          <a:endParaRPr lang="en-US"/>
        </a:p>
      </dgm:t>
    </dgm:pt>
    <dgm:pt modelId="{273DC9C2-AD45-204D-8B35-3A431A064464}" type="sibTrans" cxnId="{6C722460-16CB-AC4F-A384-D9C0CF9F9611}">
      <dgm:prSet/>
      <dgm:spPr/>
      <dgm:t>
        <a:bodyPr/>
        <a:lstStyle/>
        <a:p>
          <a:endParaRPr lang="en-US"/>
        </a:p>
      </dgm:t>
    </dgm:pt>
    <dgm:pt modelId="{0575CB76-AB66-274D-B639-1C67D4A4021C}">
      <dgm:prSet phldrT="[Text]"/>
      <dgm:spPr/>
      <dgm:t>
        <a:bodyPr/>
        <a:lstStyle/>
        <a:p>
          <a:r>
            <a:rPr lang="en-US" dirty="0" err="1" smtClean="0"/>
            <a:t>Anhedonia</a:t>
          </a:r>
          <a:r>
            <a:rPr lang="en-US" dirty="0" smtClean="0"/>
            <a:t> : emotional numbing</a:t>
          </a:r>
          <a:endParaRPr lang="en-US" dirty="0"/>
        </a:p>
      </dgm:t>
    </dgm:pt>
    <dgm:pt modelId="{29F31D02-5BED-3D41-9D57-215F8111EA2E}" type="sibTrans" cxnId="{090E5080-FCB6-C248-B9CA-93FE13873571}">
      <dgm:prSet/>
      <dgm:spPr/>
      <dgm:t>
        <a:bodyPr/>
        <a:lstStyle/>
        <a:p>
          <a:endParaRPr lang="en-US"/>
        </a:p>
      </dgm:t>
    </dgm:pt>
    <dgm:pt modelId="{6362EF78-46D4-D946-AB5C-7261D38B1212}" type="parTrans" cxnId="{090E5080-FCB6-C248-B9CA-93FE13873571}">
      <dgm:prSet/>
      <dgm:spPr/>
      <dgm:t>
        <a:bodyPr/>
        <a:lstStyle/>
        <a:p>
          <a:endParaRPr lang="en-US"/>
        </a:p>
      </dgm:t>
    </dgm:pt>
    <dgm:pt modelId="{71C19C3D-3976-2A43-AB40-6EEE9A2B3660}">
      <dgm:prSet phldrT="[Text]"/>
      <dgm:spPr/>
      <dgm:t>
        <a:bodyPr/>
        <a:lstStyle/>
        <a:p>
          <a:endParaRPr lang="en-US" dirty="0"/>
        </a:p>
      </dgm:t>
    </dgm:pt>
    <dgm:pt modelId="{6F39AD72-8794-F049-8E1F-DEDB22FFAF71}" type="sibTrans" cxnId="{4F769463-CD5C-F348-83C2-148AA7F65C52}">
      <dgm:prSet/>
      <dgm:spPr/>
      <dgm:t>
        <a:bodyPr/>
        <a:lstStyle/>
        <a:p>
          <a:endParaRPr lang="en-US"/>
        </a:p>
      </dgm:t>
    </dgm:pt>
    <dgm:pt modelId="{E3584454-758B-2A4B-8B67-557FC543FFCA}" type="parTrans" cxnId="{4F769463-CD5C-F348-83C2-148AA7F65C52}">
      <dgm:prSet/>
      <dgm:spPr/>
      <dgm:t>
        <a:bodyPr/>
        <a:lstStyle/>
        <a:p>
          <a:endParaRPr lang="en-US"/>
        </a:p>
      </dgm:t>
    </dgm:pt>
    <dgm:pt modelId="{340F4373-82B2-ED48-95BC-D0D1E2515272}">
      <dgm:prSet phldrT="[Text]"/>
      <dgm:spPr/>
      <dgm:t>
        <a:bodyPr/>
        <a:lstStyle/>
        <a:p>
          <a:r>
            <a:rPr lang="en-US" dirty="0" smtClean="0"/>
            <a:t>Somatic</a:t>
          </a:r>
          <a:endParaRPr lang="en-US" dirty="0"/>
        </a:p>
      </dgm:t>
    </dgm:pt>
    <dgm:pt modelId="{1F87FA45-0F71-C145-AE7D-25033668EBC5}" type="sibTrans" cxnId="{53D1EC41-8241-604C-8E24-83952B2879B3}">
      <dgm:prSet/>
      <dgm:spPr/>
      <dgm:t>
        <a:bodyPr/>
        <a:lstStyle/>
        <a:p>
          <a:endParaRPr lang="en-US"/>
        </a:p>
      </dgm:t>
    </dgm:pt>
    <dgm:pt modelId="{268FD339-5D06-3248-A4B3-0BDF960ED03A}" type="parTrans" cxnId="{53D1EC41-8241-604C-8E24-83952B2879B3}">
      <dgm:prSet/>
      <dgm:spPr/>
      <dgm:t>
        <a:bodyPr/>
        <a:lstStyle/>
        <a:p>
          <a:endParaRPr lang="en-US"/>
        </a:p>
      </dgm:t>
    </dgm:pt>
    <dgm:pt modelId="{3A08925D-BF66-CB46-AB36-F694D199FF73}">
      <dgm:prSet/>
      <dgm:spPr/>
      <dgm:t>
        <a:bodyPr/>
        <a:lstStyle/>
        <a:p>
          <a:r>
            <a:rPr lang="en-US" dirty="0" smtClean="0"/>
            <a:t>Behavioral</a:t>
          </a:r>
          <a:endParaRPr lang="en-US" dirty="0"/>
        </a:p>
      </dgm:t>
    </dgm:pt>
    <dgm:pt modelId="{6166CFB7-1AF7-3744-9128-324D2C8B86BF}" type="parTrans" cxnId="{7B99D470-BC0E-8D43-A7D0-A78F7B9BE569}">
      <dgm:prSet/>
      <dgm:spPr/>
      <dgm:t>
        <a:bodyPr/>
        <a:lstStyle/>
        <a:p>
          <a:endParaRPr lang="en-US"/>
        </a:p>
      </dgm:t>
    </dgm:pt>
    <dgm:pt modelId="{441ADD26-B6F1-7C48-86A4-202B63201BF2}" type="sibTrans" cxnId="{7B99D470-BC0E-8D43-A7D0-A78F7B9BE569}">
      <dgm:prSet/>
      <dgm:spPr/>
      <dgm:t>
        <a:bodyPr/>
        <a:lstStyle/>
        <a:p>
          <a:endParaRPr lang="en-US"/>
        </a:p>
      </dgm:t>
    </dgm:pt>
    <dgm:pt modelId="{B78EC072-4068-7841-AB53-63509F55E6BA}" type="pres">
      <dgm:prSet presAssocID="{03937C1D-B9A1-5048-B38E-44E9687D8DF2}" presName="Name0" presStyleCnt="0">
        <dgm:presLayoutVars>
          <dgm:chMax/>
          <dgm:chPref/>
          <dgm:dir/>
          <dgm:animLvl val="lvl"/>
        </dgm:presLayoutVars>
      </dgm:prSet>
      <dgm:spPr/>
      <dgm:t>
        <a:bodyPr/>
        <a:lstStyle/>
        <a:p>
          <a:endParaRPr lang="en-US"/>
        </a:p>
      </dgm:t>
    </dgm:pt>
    <dgm:pt modelId="{C4F08534-9EC6-2C4B-8D9C-CED8D8AE9A2D}" type="pres">
      <dgm:prSet presAssocID="{F68E69D7-9FAB-F443-A4E6-B1370AEE6C0F}" presName="composite" presStyleCnt="0"/>
      <dgm:spPr/>
    </dgm:pt>
    <dgm:pt modelId="{CD3A921B-19DE-C44D-A85D-2B8D7FC19550}" type="pres">
      <dgm:prSet presAssocID="{F68E69D7-9FAB-F443-A4E6-B1370AEE6C0F}" presName="Parent1" presStyleLbl="node1" presStyleIdx="0" presStyleCnt="8">
        <dgm:presLayoutVars>
          <dgm:chMax val="1"/>
          <dgm:chPref val="1"/>
          <dgm:bulletEnabled val="1"/>
        </dgm:presLayoutVars>
      </dgm:prSet>
      <dgm:spPr/>
      <dgm:t>
        <a:bodyPr/>
        <a:lstStyle/>
        <a:p>
          <a:endParaRPr lang="en-US"/>
        </a:p>
      </dgm:t>
    </dgm:pt>
    <dgm:pt modelId="{45FF0668-172A-1341-8739-216A570538CA}" type="pres">
      <dgm:prSet presAssocID="{F68E69D7-9FAB-F443-A4E6-B1370AEE6C0F}" presName="Childtext1" presStyleLbl="revTx" presStyleIdx="0" presStyleCnt="4">
        <dgm:presLayoutVars>
          <dgm:chMax val="0"/>
          <dgm:chPref val="0"/>
          <dgm:bulletEnabled val="1"/>
        </dgm:presLayoutVars>
      </dgm:prSet>
      <dgm:spPr/>
      <dgm:t>
        <a:bodyPr/>
        <a:lstStyle/>
        <a:p>
          <a:endParaRPr lang="en-US"/>
        </a:p>
      </dgm:t>
    </dgm:pt>
    <dgm:pt modelId="{27D3D6AD-22E2-B947-A336-CCEBC0702B5F}" type="pres">
      <dgm:prSet presAssocID="{F68E69D7-9FAB-F443-A4E6-B1370AEE6C0F}" presName="BalanceSpacing" presStyleCnt="0"/>
      <dgm:spPr/>
    </dgm:pt>
    <dgm:pt modelId="{5CCE6C28-C608-9043-A917-B516BC786C38}" type="pres">
      <dgm:prSet presAssocID="{F68E69D7-9FAB-F443-A4E6-B1370AEE6C0F}" presName="BalanceSpacing1" presStyleCnt="0"/>
      <dgm:spPr/>
    </dgm:pt>
    <dgm:pt modelId="{FC87E3D8-6787-A646-B7FA-9DAACB07452D}" type="pres">
      <dgm:prSet presAssocID="{61B497C2-5294-E744-9066-BF23A5AA9F03}" presName="Accent1Text" presStyleLbl="node1" presStyleIdx="1" presStyleCnt="8" custLinFactNeighborX="-329" custLinFactNeighborY="-290"/>
      <dgm:spPr/>
      <dgm:t>
        <a:bodyPr/>
        <a:lstStyle/>
        <a:p>
          <a:endParaRPr lang="en-US"/>
        </a:p>
      </dgm:t>
    </dgm:pt>
    <dgm:pt modelId="{B12CBBEE-3D61-004A-855A-05BE6160F9A7}" type="pres">
      <dgm:prSet presAssocID="{61B497C2-5294-E744-9066-BF23A5AA9F03}" presName="spaceBetweenRectangles" presStyleCnt="0"/>
      <dgm:spPr/>
    </dgm:pt>
    <dgm:pt modelId="{45A20EF0-26DF-FA4A-9DAF-8F99AB6F45E8}" type="pres">
      <dgm:prSet presAssocID="{F71BC99C-A741-3A48-8B8B-0575685F9C43}" presName="composite" presStyleCnt="0"/>
      <dgm:spPr/>
    </dgm:pt>
    <dgm:pt modelId="{51A9B4EC-B0C4-2C49-A358-EA97FD2D396F}" type="pres">
      <dgm:prSet presAssocID="{F71BC99C-A741-3A48-8B8B-0575685F9C43}" presName="Parent1" presStyleLbl="node1" presStyleIdx="2" presStyleCnt="8">
        <dgm:presLayoutVars>
          <dgm:chMax val="1"/>
          <dgm:chPref val="1"/>
          <dgm:bulletEnabled val="1"/>
        </dgm:presLayoutVars>
      </dgm:prSet>
      <dgm:spPr/>
      <dgm:t>
        <a:bodyPr/>
        <a:lstStyle/>
        <a:p>
          <a:endParaRPr lang="en-US"/>
        </a:p>
      </dgm:t>
    </dgm:pt>
    <dgm:pt modelId="{5FD56C4C-F629-FB47-961B-D952A58FE36D}" type="pres">
      <dgm:prSet presAssocID="{F71BC99C-A741-3A48-8B8B-0575685F9C43}" presName="Childtext1" presStyleLbl="revTx" presStyleIdx="1" presStyleCnt="4" custLinFactX="100000" custLinFactY="42725" custLinFactNeighborX="133646" custLinFactNeighborY="100000">
        <dgm:presLayoutVars>
          <dgm:chMax val="0"/>
          <dgm:chPref val="0"/>
          <dgm:bulletEnabled val="1"/>
        </dgm:presLayoutVars>
      </dgm:prSet>
      <dgm:spPr/>
      <dgm:t>
        <a:bodyPr/>
        <a:lstStyle/>
        <a:p>
          <a:endParaRPr lang="en-US"/>
        </a:p>
      </dgm:t>
    </dgm:pt>
    <dgm:pt modelId="{44EF642C-AAC4-2048-AE3C-28647E2E3AC4}" type="pres">
      <dgm:prSet presAssocID="{F71BC99C-A741-3A48-8B8B-0575685F9C43}" presName="BalanceSpacing" presStyleCnt="0"/>
      <dgm:spPr/>
    </dgm:pt>
    <dgm:pt modelId="{4E544168-AD77-7D41-89E1-2895B260D44E}" type="pres">
      <dgm:prSet presAssocID="{F71BC99C-A741-3A48-8B8B-0575685F9C43}" presName="BalanceSpacing1" presStyleCnt="0"/>
      <dgm:spPr/>
    </dgm:pt>
    <dgm:pt modelId="{4DD4E193-5758-0949-8DB6-1E283AEFDBDB}" type="pres">
      <dgm:prSet presAssocID="{273DC9C2-AD45-204D-8B35-3A431A064464}" presName="Accent1Text" presStyleLbl="node1" presStyleIdx="3" presStyleCnt="8"/>
      <dgm:spPr/>
      <dgm:t>
        <a:bodyPr/>
        <a:lstStyle/>
        <a:p>
          <a:endParaRPr lang="en-US"/>
        </a:p>
      </dgm:t>
    </dgm:pt>
    <dgm:pt modelId="{ACF6618A-3E00-9944-AF2D-A990D9B5D0F5}" type="pres">
      <dgm:prSet presAssocID="{273DC9C2-AD45-204D-8B35-3A431A064464}" presName="spaceBetweenRectangles" presStyleCnt="0"/>
      <dgm:spPr/>
    </dgm:pt>
    <dgm:pt modelId="{37836D47-AC82-7D4D-9CF4-425D5A9DCA23}" type="pres">
      <dgm:prSet presAssocID="{340F4373-82B2-ED48-95BC-D0D1E2515272}" presName="composite" presStyleCnt="0"/>
      <dgm:spPr/>
    </dgm:pt>
    <dgm:pt modelId="{0D9CDBBF-F75E-A742-B809-9477F04BD79B}" type="pres">
      <dgm:prSet presAssocID="{340F4373-82B2-ED48-95BC-D0D1E2515272}" presName="Parent1" presStyleLbl="node1" presStyleIdx="4" presStyleCnt="8">
        <dgm:presLayoutVars>
          <dgm:chMax val="1"/>
          <dgm:chPref val="1"/>
          <dgm:bulletEnabled val="1"/>
        </dgm:presLayoutVars>
      </dgm:prSet>
      <dgm:spPr/>
      <dgm:t>
        <a:bodyPr/>
        <a:lstStyle/>
        <a:p>
          <a:endParaRPr lang="en-US"/>
        </a:p>
      </dgm:t>
    </dgm:pt>
    <dgm:pt modelId="{AFCFA2C5-0F93-0449-B2C8-5D57431C4742}" type="pres">
      <dgm:prSet presAssocID="{340F4373-82B2-ED48-95BC-D0D1E2515272}" presName="Childtext1" presStyleLbl="revTx" presStyleIdx="2" presStyleCnt="4">
        <dgm:presLayoutVars>
          <dgm:chMax val="0"/>
          <dgm:chPref val="0"/>
          <dgm:bulletEnabled val="1"/>
        </dgm:presLayoutVars>
      </dgm:prSet>
      <dgm:spPr/>
    </dgm:pt>
    <dgm:pt modelId="{BCA63C7D-E93A-0948-AB75-2215532366B5}" type="pres">
      <dgm:prSet presAssocID="{340F4373-82B2-ED48-95BC-D0D1E2515272}" presName="BalanceSpacing" presStyleCnt="0"/>
      <dgm:spPr/>
    </dgm:pt>
    <dgm:pt modelId="{4DBB9CA5-8E2E-A84A-9635-66678B000964}" type="pres">
      <dgm:prSet presAssocID="{340F4373-82B2-ED48-95BC-D0D1E2515272}" presName="BalanceSpacing1" presStyleCnt="0"/>
      <dgm:spPr/>
    </dgm:pt>
    <dgm:pt modelId="{3DCBA669-7DA7-BB42-938A-DEB9AA530E68}" type="pres">
      <dgm:prSet presAssocID="{1F87FA45-0F71-C145-AE7D-25033668EBC5}" presName="Accent1Text" presStyleLbl="node1" presStyleIdx="5" presStyleCnt="8" custLinFactNeighborX="-329" custLinFactNeighborY="-290"/>
      <dgm:spPr/>
      <dgm:t>
        <a:bodyPr/>
        <a:lstStyle/>
        <a:p>
          <a:endParaRPr lang="en-US"/>
        </a:p>
      </dgm:t>
    </dgm:pt>
    <dgm:pt modelId="{2179D533-9159-C44A-8141-B88FA20C90D5}" type="pres">
      <dgm:prSet presAssocID="{1F87FA45-0F71-C145-AE7D-25033668EBC5}" presName="spaceBetweenRectangles" presStyleCnt="0"/>
      <dgm:spPr/>
    </dgm:pt>
    <dgm:pt modelId="{88887B1F-309C-8446-A3FC-CDAE4B894485}" type="pres">
      <dgm:prSet presAssocID="{3A08925D-BF66-CB46-AB36-F694D199FF73}" presName="composite" presStyleCnt="0"/>
      <dgm:spPr/>
    </dgm:pt>
    <dgm:pt modelId="{DAE24135-E6BE-BC48-9B30-38F645595F2F}" type="pres">
      <dgm:prSet presAssocID="{3A08925D-BF66-CB46-AB36-F694D199FF73}" presName="Parent1" presStyleLbl="node1" presStyleIdx="6" presStyleCnt="8">
        <dgm:presLayoutVars>
          <dgm:chMax val="1"/>
          <dgm:chPref val="1"/>
          <dgm:bulletEnabled val="1"/>
        </dgm:presLayoutVars>
      </dgm:prSet>
      <dgm:spPr/>
      <dgm:t>
        <a:bodyPr/>
        <a:lstStyle/>
        <a:p>
          <a:endParaRPr lang="en-US"/>
        </a:p>
      </dgm:t>
    </dgm:pt>
    <dgm:pt modelId="{947E162C-6F61-774C-8E8E-B1C1639E3286}" type="pres">
      <dgm:prSet presAssocID="{3A08925D-BF66-CB46-AB36-F694D199FF73}" presName="Childtext1" presStyleLbl="revTx" presStyleIdx="3" presStyleCnt="4">
        <dgm:presLayoutVars>
          <dgm:chMax val="0"/>
          <dgm:chPref val="0"/>
          <dgm:bulletEnabled val="1"/>
        </dgm:presLayoutVars>
      </dgm:prSet>
      <dgm:spPr/>
    </dgm:pt>
    <dgm:pt modelId="{22E50C75-90BE-3E49-BCA1-37F56511156F}" type="pres">
      <dgm:prSet presAssocID="{3A08925D-BF66-CB46-AB36-F694D199FF73}" presName="BalanceSpacing" presStyleCnt="0"/>
      <dgm:spPr/>
    </dgm:pt>
    <dgm:pt modelId="{E823C227-B47F-1341-B151-6A27068ED758}" type="pres">
      <dgm:prSet presAssocID="{3A08925D-BF66-CB46-AB36-F694D199FF73}" presName="BalanceSpacing1" presStyleCnt="0"/>
      <dgm:spPr/>
    </dgm:pt>
    <dgm:pt modelId="{9B5E2382-4050-6C4A-8B7C-F44AE9D87F83}" type="pres">
      <dgm:prSet presAssocID="{441ADD26-B6F1-7C48-86A4-202B63201BF2}" presName="Accent1Text" presStyleLbl="node1" presStyleIdx="7" presStyleCnt="8"/>
      <dgm:spPr/>
      <dgm:t>
        <a:bodyPr/>
        <a:lstStyle/>
        <a:p>
          <a:endParaRPr lang="en-US"/>
        </a:p>
      </dgm:t>
    </dgm:pt>
  </dgm:ptLst>
  <dgm:cxnLst>
    <dgm:cxn modelId="{A7646DEF-8B19-7E4A-B207-1854B8CE9F63}" srcId="{03937C1D-B9A1-5048-B38E-44E9687D8DF2}" destId="{F68E69D7-9FAB-F443-A4E6-B1370AEE6C0F}" srcOrd="0" destOrd="0" parTransId="{71DC60E9-CBD2-4F47-8213-6274C57EF160}" sibTransId="{61B497C2-5294-E744-9066-BF23A5AA9F03}"/>
    <dgm:cxn modelId="{5321E7D1-E840-4A42-B208-2BABEC53941E}" type="presOf" srcId="{1F87FA45-0F71-C145-AE7D-25033668EBC5}" destId="{3DCBA669-7DA7-BB42-938A-DEB9AA530E68}" srcOrd="0" destOrd="0" presId="urn:microsoft.com/office/officeart/2008/layout/AlternatingHexagons"/>
    <dgm:cxn modelId="{0B93003F-AA8C-3347-83AE-64152B4A1422}" type="presOf" srcId="{71C19C3D-3976-2A43-AB40-6EEE9A2B3660}" destId="{5FD56C4C-F629-FB47-961B-D952A58FE36D}" srcOrd="0" destOrd="0" presId="urn:microsoft.com/office/officeart/2008/layout/AlternatingHexagons"/>
    <dgm:cxn modelId="{6C722460-16CB-AC4F-A384-D9C0CF9F9611}" srcId="{03937C1D-B9A1-5048-B38E-44E9687D8DF2}" destId="{F71BC99C-A741-3A48-8B8B-0575685F9C43}" srcOrd="1" destOrd="0" parTransId="{6B74D771-FEE0-8D4F-8A29-ECA285F80A64}" sibTransId="{273DC9C2-AD45-204D-8B35-3A431A064464}"/>
    <dgm:cxn modelId="{090E5080-FCB6-C248-B9CA-93FE13873571}" srcId="{F68E69D7-9FAB-F443-A4E6-B1370AEE6C0F}" destId="{0575CB76-AB66-274D-B639-1C67D4A4021C}" srcOrd="0" destOrd="0" parTransId="{6362EF78-46D4-D946-AB5C-7261D38B1212}" sibTransId="{29F31D02-5BED-3D41-9D57-215F8111EA2E}"/>
    <dgm:cxn modelId="{5E016828-614B-1649-810A-285E500E7E91}" type="presOf" srcId="{61B497C2-5294-E744-9066-BF23A5AA9F03}" destId="{FC87E3D8-6787-A646-B7FA-9DAACB07452D}" srcOrd="0" destOrd="0" presId="urn:microsoft.com/office/officeart/2008/layout/AlternatingHexagons"/>
    <dgm:cxn modelId="{AD27D7E8-D761-3044-8334-20E9CB586B2B}" type="presOf" srcId="{03937C1D-B9A1-5048-B38E-44E9687D8DF2}" destId="{B78EC072-4068-7841-AB53-63509F55E6BA}" srcOrd="0" destOrd="0" presId="urn:microsoft.com/office/officeart/2008/layout/AlternatingHexagons"/>
    <dgm:cxn modelId="{4519E17F-143F-DB48-84BB-439EC21653EB}" type="presOf" srcId="{340F4373-82B2-ED48-95BC-D0D1E2515272}" destId="{0D9CDBBF-F75E-A742-B809-9477F04BD79B}" srcOrd="0" destOrd="0" presId="urn:microsoft.com/office/officeart/2008/layout/AlternatingHexagons"/>
    <dgm:cxn modelId="{53D1EC41-8241-604C-8E24-83952B2879B3}" srcId="{03937C1D-B9A1-5048-B38E-44E9687D8DF2}" destId="{340F4373-82B2-ED48-95BC-D0D1E2515272}" srcOrd="2" destOrd="0" parTransId="{268FD339-5D06-3248-A4B3-0BDF960ED03A}" sibTransId="{1F87FA45-0F71-C145-AE7D-25033668EBC5}"/>
    <dgm:cxn modelId="{4F769463-CD5C-F348-83C2-148AA7F65C52}" srcId="{F71BC99C-A741-3A48-8B8B-0575685F9C43}" destId="{71C19C3D-3976-2A43-AB40-6EEE9A2B3660}" srcOrd="0" destOrd="0" parTransId="{E3584454-758B-2A4B-8B67-557FC543FFCA}" sibTransId="{6F39AD72-8794-F049-8E1F-DEDB22FFAF71}"/>
    <dgm:cxn modelId="{78D19C12-0C4C-3647-B19D-42F3BE3BFA17}" type="presOf" srcId="{F68E69D7-9FAB-F443-A4E6-B1370AEE6C0F}" destId="{CD3A921B-19DE-C44D-A85D-2B8D7FC19550}" srcOrd="0" destOrd="0" presId="urn:microsoft.com/office/officeart/2008/layout/AlternatingHexagons"/>
    <dgm:cxn modelId="{37762869-897A-D642-9E3B-A1A1F8B6E890}" type="presOf" srcId="{441ADD26-B6F1-7C48-86A4-202B63201BF2}" destId="{9B5E2382-4050-6C4A-8B7C-F44AE9D87F83}" srcOrd="0" destOrd="0" presId="urn:microsoft.com/office/officeart/2008/layout/AlternatingHexagons"/>
    <dgm:cxn modelId="{65B7A838-D495-8B46-98CB-B3DE8C4B354C}" type="presOf" srcId="{273DC9C2-AD45-204D-8B35-3A431A064464}" destId="{4DD4E193-5758-0949-8DB6-1E283AEFDBDB}" srcOrd="0" destOrd="0" presId="urn:microsoft.com/office/officeart/2008/layout/AlternatingHexagons"/>
    <dgm:cxn modelId="{7BD65422-69B8-0A43-8FDB-E7B20C639FE2}" type="presOf" srcId="{F71BC99C-A741-3A48-8B8B-0575685F9C43}" destId="{51A9B4EC-B0C4-2C49-A358-EA97FD2D396F}" srcOrd="0" destOrd="0" presId="urn:microsoft.com/office/officeart/2008/layout/AlternatingHexagons"/>
    <dgm:cxn modelId="{7B99D470-BC0E-8D43-A7D0-A78F7B9BE569}" srcId="{03937C1D-B9A1-5048-B38E-44E9687D8DF2}" destId="{3A08925D-BF66-CB46-AB36-F694D199FF73}" srcOrd="3" destOrd="0" parTransId="{6166CFB7-1AF7-3744-9128-324D2C8B86BF}" sibTransId="{441ADD26-B6F1-7C48-86A4-202B63201BF2}"/>
    <dgm:cxn modelId="{B04CECD6-B906-D746-BBD4-E3FEF8893133}" type="presOf" srcId="{0575CB76-AB66-274D-B639-1C67D4A4021C}" destId="{45FF0668-172A-1341-8739-216A570538CA}" srcOrd="0" destOrd="0" presId="urn:microsoft.com/office/officeart/2008/layout/AlternatingHexagons"/>
    <dgm:cxn modelId="{838A8718-A7E3-0A43-8D33-C5D1B983EF31}" type="presOf" srcId="{3A08925D-BF66-CB46-AB36-F694D199FF73}" destId="{DAE24135-E6BE-BC48-9B30-38F645595F2F}" srcOrd="0" destOrd="0" presId="urn:microsoft.com/office/officeart/2008/layout/AlternatingHexagons"/>
    <dgm:cxn modelId="{C8E32887-B443-1D41-8163-16A3106449E0}" type="presParOf" srcId="{B78EC072-4068-7841-AB53-63509F55E6BA}" destId="{C4F08534-9EC6-2C4B-8D9C-CED8D8AE9A2D}" srcOrd="0" destOrd="0" presId="urn:microsoft.com/office/officeart/2008/layout/AlternatingHexagons"/>
    <dgm:cxn modelId="{1F7934B1-ED12-6948-905F-7A57854ACB6F}" type="presParOf" srcId="{C4F08534-9EC6-2C4B-8D9C-CED8D8AE9A2D}" destId="{CD3A921B-19DE-C44D-A85D-2B8D7FC19550}" srcOrd="0" destOrd="0" presId="urn:microsoft.com/office/officeart/2008/layout/AlternatingHexagons"/>
    <dgm:cxn modelId="{C47E8FEE-699B-A741-95DB-6114BFE229D9}" type="presParOf" srcId="{C4F08534-9EC6-2C4B-8D9C-CED8D8AE9A2D}" destId="{45FF0668-172A-1341-8739-216A570538CA}" srcOrd="1" destOrd="0" presId="urn:microsoft.com/office/officeart/2008/layout/AlternatingHexagons"/>
    <dgm:cxn modelId="{FF703827-5ED6-9E49-A1E8-BB3B525B69B8}" type="presParOf" srcId="{C4F08534-9EC6-2C4B-8D9C-CED8D8AE9A2D}" destId="{27D3D6AD-22E2-B947-A336-CCEBC0702B5F}" srcOrd="2" destOrd="0" presId="urn:microsoft.com/office/officeart/2008/layout/AlternatingHexagons"/>
    <dgm:cxn modelId="{4DEE7C91-868A-FA41-AABF-8872826E7896}" type="presParOf" srcId="{C4F08534-9EC6-2C4B-8D9C-CED8D8AE9A2D}" destId="{5CCE6C28-C608-9043-A917-B516BC786C38}" srcOrd="3" destOrd="0" presId="urn:microsoft.com/office/officeart/2008/layout/AlternatingHexagons"/>
    <dgm:cxn modelId="{3DC07530-DF71-0249-A9B1-81500912B2F9}" type="presParOf" srcId="{C4F08534-9EC6-2C4B-8D9C-CED8D8AE9A2D}" destId="{FC87E3D8-6787-A646-B7FA-9DAACB07452D}" srcOrd="4" destOrd="0" presId="urn:microsoft.com/office/officeart/2008/layout/AlternatingHexagons"/>
    <dgm:cxn modelId="{C1FA6573-71BB-084C-BA90-6663A46146E4}" type="presParOf" srcId="{B78EC072-4068-7841-AB53-63509F55E6BA}" destId="{B12CBBEE-3D61-004A-855A-05BE6160F9A7}" srcOrd="1" destOrd="0" presId="urn:microsoft.com/office/officeart/2008/layout/AlternatingHexagons"/>
    <dgm:cxn modelId="{DD9AFB11-76D3-4E4F-B585-00AE7802F9AF}" type="presParOf" srcId="{B78EC072-4068-7841-AB53-63509F55E6BA}" destId="{45A20EF0-26DF-FA4A-9DAF-8F99AB6F45E8}" srcOrd="2" destOrd="0" presId="urn:microsoft.com/office/officeart/2008/layout/AlternatingHexagons"/>
    <dgm:cxn modelId="{FFEAE8C2-FCFC-B341-8F72-4CF3B2951530}" type="presParOf" srcId="{45A20EF0-26DF-FA4A-9DAF-8F99AB6F45E8}" destId="{51A9B4EC-B0C4-2C49-A358-EA97FD2D396F}" srcOrd="0" destOrd="0" presId="urn:microsoft.com/office/officeart/2008/layout/AlternatingHexagons"/>
    <dgm:cxn modelId="{3323EF41-C0F2-D646-894C-23FCEBB921B7}" type="presParOf" srcId="{45A20EF0-26DF-FA4A-9DAF-8F99AB6F45E8}" destId="{5FD56C4C-F629-FB47-961B-D952A58FE36D}" srcOrd="1" destOrd="0" presId="urn:microsoft.com/office/officeart/2008/layout/AlternatingHexagons"/>
    <dgm:cxn modelId="{4593DD77-4D25-A940-8F51-050677340B73}" type="presParOf" srcId="{45A20EF0-26DF-FA4A-9DAF-8F99AB6F45E8}" destId="{44EF642C-AAC4-2048-AE3C-28647E2E3AC4}" srcOrd="2" destOrd="0" presId="urn:microsoft.com/office/officeart/2008/layout/AlternatingHexagons"/>
    <dgm:cxn modelId="{46B771B8-8F16-4D40-B798-54CFA4B75A2A}" type="presParOf" srcId="{45A20EF0-26DF-FA4A-9DAF-8F99AB6F45E8}" destId="{4E544168-AD77-7D41-89E1-2895B260D44E}" srcOrd="3" destOrd="0" presId="urn:microsoft.com/office/officeart/2008/layout/AlternatingHexagons"/>
    <dgm:cxn modelId="{231DCD5B-682F-E344-A69F-FD61904A2827}" type="presParOf" srcId="{45A20EF0-26DF-FA4A-9DAF-8F99AB6F45E8}" destId="{4DD4E193-5758-0949-8DB6-1E283AEFDBDB}" srcOrd="4" destOrd="0" presId="urn:microsoft.com/office/officeart/2008/layout/AlternatingHexagons"/>
    <dgm:cxn modelId="{3AFCA1DC-F430-1F47-A731-DB55D881A292}" type="presParOf" srcId="{B78EC072-4068-7841-AB53-63509F55E6BA}" destId="{ACF6618A-3E00-9944-AF2D-A990D9B5D0F5}" srcOrd="3" destOrd="0" presId="urn:microsoft.com/office/officeart/2008/layout/AlternatingHexagons"/>
    <dgm:cxn modelId="{905ECB82-E13C-6E4F-AFCC-70522A8F5F12}" type="presParOf" srcId="{B78EC072-4068-7841-AB53-63509F55E6BA}" destId="{37836D47-AC82-7D4D-9CF4-425D5A9DCA23}" srcOrd="4" destOrd="0" presId="urn:microsoft.com/office/officeart/2008/layout/AlternatingHexagons"/>
    <dgm:cxn modelId="{C4B4EBC5-68A1-7B4F-862E-A00C13CF1AAA}" type="presParOf" srcId="{37836D47-AC82-7D4D-9CF4-425D5A9DCA23}" destId="{0D9CDBBF-F75E-A742-B809-9477F04BD79B}" srcOrd="0" destOrd="0" presId="urn:microsoft.com/office/officeart/2008/layout/AlternatingHexagons"/>
    <dgm:cxn modelId="{ED863C96-23A8-4E4A-9990-56D82B6B9360}" type="presParOf" srcId="{37836D47-AC82-7D4D-9CF4-425D5A9DCA23}" destId="{AFCFA2C5-0F93-0449-B2C8-5D57431C4742}" srcOrd="1" destOrd="0" presId="urn:microsoft.com/office/officeart/2008/layout/AlternatingHexagons"/>
    <dgm:cxn modelId="{F69A28EA-4B30-B343-8BA4-0E89483869AA}" type="presParOf" srcId="{37836D47-AC82-7D4D-9CF4-425D5A9DCA23}" destId="{BCA63C7D-E93A-0948-AB75-2215532366B5}" srcOrd="2" destOrd="0" presId="urn:microsoft.com/office/officeart/2008/layout/AlternatingHexagons"/>
    <dgm:cxn modelId="{231253D5-0CC1-A041-A7B5-5BBF8365EFF1}" type="presParOf" srcId="{37836D47-AC82-7D4D-9CF4-425D5A9DCA23}" destId="{4DBB9CA5-8E2E-A84A-9635-66678B000964}" srcOrd="3" destOrd="0" presId="urn:microsoft.com/office/officeart/2008/layout/AlternatingHexagons"/>
    <dgm:cxn modelId="{54E2574F-89AE-CD4C-B990-F20C71A5E966}" type="presParOf" srcId="{37836D47-AC82-7D4D-9CF4-425D5A9DCA23}" destId="{3DCBA669-7DA7-BB42-938A-DEB9AA530E68}" srcOrd="4" destOrd="0" presId="urn:microsoft.com/office/officeart/2008/layout/AlternatingHexagons"/>
    <dgm:cxn modelId="{8EA99A24-A32F-F844-B3A7-3F0BA4678F9E}" type="presParOf" srcId="{B78EC072-4068-7841-AB53-63509F55E6BA}" destId="{2179D533-9159-C44A-8141-B88FA20C90D5}" srcOrd="5" destOrd="0" presId="urn:microsoft.com/office/officeart/2008/layout/AlternatingHexagons"/>
    <dgm:cxn modelId="{F2F90E3F-7349-B24B-AE23-B636138820F7}" type="presParOf" srcId="{B78EC072-4068-7841-AB53-63509F55E6BA}" destId="{88887B1F-309C-8446-A3FC-CDAE4B894485}" srcOrd="6" destOrd="0" presId="urn:microsoft.com/office/officeart/2008/layout/AlternatingHexagons"/>
    <dgm:cxn modelId="{273E589F-CF3B-2747-870E-CFF795B083EB}" type="presParOf" srcId="{88887B1F-309C-8446-A3FC-CDAE4B894485}" destId="{DAE24135-E6BE-BC48-9B30-38F645595F2F}" srcOrd="0" destOrd="0" presId="urn:microsoft.com/office/officeart/2008/layout/AlternatingHexagons"/>
    <dgm:cxn modelId="{B15B5082-239F-ED49-BB71-7696F5277983}" type="presParOf" srcId="{88887B1F-309C-8446-A3FC-CDAE4B894485}" destId="{947E162C-6F61-774C-8E8E-B1C1639E3286}" srcOrd="1" destOrd="0" presId="urn:microsoft.com/office/officeart/2008/layout/AlternatingHexagons"/>
    <dgm:cxn modelId="{8114CD31-A2E5-544C-A105-0211C3345610}" type="presParOf" srcId="{88887B1F-309C-8446-A3FC-CDAE4B894485}" destId="{22E50C75-90BE-3E49-BCA1-37F56511156F}" srcOrd="2" destOrd="0" presId="urn:microsoft.com/office/officeart/2008/layout/AlternatingHexagons"/>
    <dgm:cxn modelId="{56EA9B60-46D6-BD43-B1D4-096AB529B042}" type="presParOf" srcId="{88887B1F-309C-8446-A3FC-CDAE4B894485}" destId="{E823C227-B47F-1341-B151-6A27068ED758}" srcOrd="3" destOrd="0" presId="urn:microsoft.com/office/officeart/2008/layout/AlternatingHexagons"/>
    <dgm:cxn modelId="{A96579F6-549A-4342-99FB-541CDB478C87}" type="presParOf" srcId="{88887B1F-309C-8446-A3FC-CDAE4B894485}" destId="{9B5E2382-4050-6C4A-8B7C-F44AE9D87F83}"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CB7050-8E43-964A-9846-A99A64994E0C}" type="datetimeFigureOut">
              <a:rPr lang="en-US" smtClean="0"/>
              <a:t>1/24/13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6C52C7-8FD6-024B-A7E4-17F06AB77C8F}" type="slidenum">
              <a:rPr lang="en-US" smtClean="0"/>
              <a:t>‹#›</a:t>
            </a:fld>
            <a:endParaRPr lang="en-US"/>
          </a:p>
        </p:txBody>
      </p:sp>
    </p:spTree>
    <p:extLst>
      <p:ext uri="{BB962C8B-B14F-4D97-AF65-F5344CB8AC3E}">
        <p14:creationId xmlns:p14="http://schemas.microsoft.com/office/powerpoint/2010/main" val="275984301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Describe symptoms and prevalence of ONE disorder from TWO of the following groups: anxiety disorders, affective (mood) disorders, and eating disorders.</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516C52C7-8FD6-024B-A7E4-17F06AB77C8F}" type="slidenum">
              <a:rPr lang="en-US" smtClean="0"/>
              <a:t>2</a:t>
            </a:fld>
            <a:endParaRPr lang="en-US"/>
          </a:p>
        </p:txBody>
      </p:sp>
    </p:spTree>
    <p:extLst>
      <p:ext uri="{BB962C8B-B14F-4D97-AF65-F5344CB8AC3E}">
        <p14:creationId xmlns:p14="http://schemas.microsoft.com/office/powerpoint/2010/main" val="3597861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response shows a sophisticated understanding of the outcome, presenting detailed and accurate knowledge all possible etiological factors. Explicit evidence bringing out the essential elements of the causes is clearly presented. Reference to one study per factor is included.</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516C52C7-8FD6-024B-A7E4-17F06AB77C8F}" type="slidenum">
              <a:rPr lang="en-US" smtClean="0"/>
              <a:t>3</a:t>
            </a:fld>
            <a:endParaRPr lang="en-US"/>
          </a:p>
        </p:txBody>
      </p:sp>
    </p:spTree>
    <p:extLst>
      <p:ext uri="{BB962C8B-B14F-4D97-AF65-F5344CB8AC3E}">
        <p14:creationId xmlns:p14="http://schemas.microsoft.com/office/powerpoint/2010/main" val="193013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Examine biomedical, individual, and group approaches to the treatment of one disorder.</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516C52C7-8FD6-024B-A7E4-17F06AB77C8F}" type="slidenum">
              <a:rPr lang="en-US" smtClean="0"/>
              <a:t>6</a:t>
            </a:fld>
            <a:endParaRPr lang="en-US"/>
          </a:p>
        </p:txBody>
      </p:sp>
    </p:spTree>
    <p:extLst>
      <p:ext uri="{BB962C8B-B14F-4D97-AF65-F5344CB8AC3E}">
        <p14:creationId xmlns:p14="http://schemas.microsoft.com/office/powerpoint/2010/main" val="2021225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Flooding: over-exposure to stressful events</a:t>
            </a:r>
          </a:p>
          <a:p>
            <a:r>
              <a:rPr lang="en-US" dirty="0" smtClean="0"/>
              <a:t>Habituation: stress reactions will eventually fade out due to what is called habituation</a:t>
            </a:r>
          </a:p>
          <a:p>
            <a:endParaRPr lang="en-US" dirty="0"/>
          </a:p>
        </p:txBody>
      </p:sp>
      <p:sp>
        <p:nvSpPr>
          <p:cNvPr id="4" name="Slide Number Placeholder 3"/>
          <p:cNvSpPr>
            <a:spLocks noGrp="1"/>
          </p:cNvSpPr>
          <p:nvPr>
            <p:ph type="sldNum" sz="quarter" idx="10"/>
          </p:nvPr>
        </p:nvSpPr>
        <p:spPr/>
        <p:txBody>
          <a:bodyPr/>
          <a:lstStyle/>
          <a:p>
            <a:fld id="{516C52C7-8FD6-024B-A7E4-17F06AB77C8F}" type="slidenum">
              <a:rPr lang="en-US" smtClean="0"/>
              <a:t>7</a:t>
            </a:fld>
            <a:endParaRPr lang="en-US"/>
          </a:p>
        </p:txBody>
      </p:sp>
    </p:spTree>
    <p:extLst>
      <p:ext uri="{BB962C8B-B14F-4D97-AF65-F5344CB8AC3E}">
        <p14:creationId xmlns:p14="http://schemas.microsoft.com/office/powerpoint/2010/main" val="2613320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 YOU </a:t>
            </a:r>
            <a:r>
              <a:rPr lang="en-US" b="1" dirty="0" smtClean="0"/>
              <a:t>JUDGE = JUDGMENT</a:t>
            </a:r>
            <a:endParaRPr lang="en-US" b="1" dirty="0"/>
          </a:p>
        </p:txBody>
      </p:sp>
      <p:sp>
        <p:nvSpPr>
          <p:cNvPr id="4" name="Slide Number Placeholder 3"/>
          <p:cNvSpPr>
            <a:spLocks noGrp="1"/>
          </p:cNvSpPr>
          <p:nvPr>
            <p:ph type="sldNum" sz="quarter" idx="10"/>
          </p:nvPr>
        </p:nvSpPr>
        <p:spPr/>
        <p:txBody>
          <a:bodyPr/>
          <a:lstStyle/>
          <a:p>
            <a:fld id="{516C52C7-8FD6-024B-A7E4-17F06AB77C8F}" type="slidenum">
              <a:rPr lang="en-US" smtClean="0"/>
              <a:t>9</a:t>
            </a:fld>
            <a:endParaRPr lang="en-US"/>
          </a:p>
        </p:txBody>
      </p:sp>
    </p:spTree>
    <p:extLst>
      <p:ext uri="{BB962C8B-B14F-4D97-AF65-F5344CB8AC3E}">
        <p14:creationId xmlns:p14="http://schemas.microsoft.com/office/powerpoint/2010/main" val="95368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Social level of Analysis in PTSD: Racisms, and Oppression contributes in developing PTSD</a:t>
            </a:r>
          </a:p>
          <a:p>
            <a:r>
              <a:rPr lang="en-US" dirty="0" smtClean="0"/>
              <a:t>Trauma-focused therapy is suitable for cause of mental illness because psychologists combine patients who have psychosocial deficits into </a:t>
            </a:r>
            <a:r>
              <a:rPr lang="en-US" dirty="0" err="1" smtClean="0"/>
              <a:t>psychoeducational</a:t>
            </a:r>
            <a:r>
              <a:rPr lang="en-US" dirty="0" smtClean="0"/>
              <a:t> groups</a:t>
            </a:r>
          </a:p>
          <a:p>
            <a:endParaRPr lang="en-US" dirty="0"/>
          </a:p>
        </p:txBody>
      </p:sp>
      <p:sp>
        <p:nvSpPr>
          <p:cNvPr id="4" name="Slide Number Placeholder 3"/>
          <p:cNvSpPr>
            <a:spLocks noGrp="1"/>
          </p:cNvSpPr>
          <p:nvPr>
            <p:ph type="sldNum" sz="quarter" idx="10"/>
          </p:nvPr>
        </p:nvSpPr>
        <p:spPr/>
        <p:txBody>
          <a:bodyPr/>
          <a:lstStyle/>
          <a:p>
            <a:fld id="{516C52C7-8FD6-024B-A7E4-17F06AB77C8F}" type="slidenum">
              <a:rPr lang="en-US" smtClean="0"/>
              <a:t>11</a:t>
            </a:fld>
            <a:endParaRPr lang="en-US"/>
          </a:p>
        </p:txBody>
      </p:sp>
    </p:spTree>
    <p:extLst>
      <p:ext uri="{BB962C8B-B14F-4D97-AF65-F5344CB8AC3E}">
        <p14:creationId xmlns:p14="http://schemas.microsoft.com/office/powerpoint/2010/main" val="195850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t>1/24/13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1/24/13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1/24/13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1/24/13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1/24/13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smtClean="0"/>
              <a:t>Click icon to add picture</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t>1/24/13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1/24/13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1/24/13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1/24/13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t>1/24/13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smtClean="0"/>
              <a:t>Click icon to add picture</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dirty="0" smtClean="0"/>
              <a:t>Click to edit Master text styles</a:t>
            </a:r>
          </a:p>
        </p:txBody>
      </p:sp>
      <p:sp>
        <p:nvSpPr>
          <p:cNvPr id="4" name="Date Placeholder 3"/>
          <p:cNvSpPr>
            <a:spLocks noGrp="1"/>
          </p:cNvSpPr>
          <p:nvPr>
            <p:ph type="dt" sz="half" idx="10"/>
          </p:nvPr>
        </p:nvSpPr>
        <p:spPr/>
        <p:txBody>
          <a:bodyPr/>
          <a:lstStyle/>
          <a:p>
            <a:fld id="{4251665B-C24A-4702-B522-6A4334602E03}" type="datetimeFigureOut">
              <a:rPr lang="en-US" smtClean="0"/>
              <a:t>1/24/13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smtClean="0"/>
              <a:t>Click icon to add picture</a:t>
            </a:r>
            <a:endParaRPr/>
          </a:p>
        </p:txBody>
      </p:sp>
      <p:sp>
        <p:nvSpPr>
          <p:cNvPr id="4" name="Date Placeholder 3"/>
          <p:cNvSpPr>
            <a:spLocks noGrp="1"/>
          </p:cNvSpPr>
          <p:nvPr>
            <p:ph type="dt" sz="half" idx="10"/>
          </p:nvPr>
        </p:nvSpPr>
        <p:spPr/>
        <p:txBody>
          <a:bodyPr/>
          <a:lstStyle/>
          <a:p>
            <a:fld id="{4251665B-C24A-4702-B522-6A4334602E03}" type="datetimeFigureOut">
              <a:rPr lang="en-US" smtClean="0"/>
              <a:t>1/24/13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1/24/13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t>1/24/13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251665B-C24A-4702-B522-6A4334602E03}" type="datetimeFigureOut">
              <a:rPr lang="en-US" smtClean="0"/>
              <a:t>1/24/13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t>1/24/13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t>1/24/13</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Abnormal Psychology</a:t>
            </a:r>
            <a:endParaRPr lang="en-US" dirty="0"/>
          </a:p>
        </p:txBody>
      </p:sp>
      <p:sp>
        <p:nvSpPr>
          <p:cNvPr id="5" name="Subtitle 4"/>
          <p:cNvSpPr>
            <a:spLocks noGrp="1"/>
          </p:cNvSpPr>
          <p:nvPr>
            <p:ph type="subTitle" idx="1"/>
          </p:nvPr>
        </p:nvSpPr>
        <p:spPr/>
        <p:txBody>
          <a:bodyPr>
            <a:normAutofit fontScale="85000" lnSpcReduction="20000"/>
          </a:bodyPr>
          <a:lstStyle/>
          <a:p>
            <a:r>
              <a:rPr lang="en-US" dirty="0" smtClean="0"/>
              <a:t>JiYun Roh</a:t>
            </a:r>
          </a:p>
          <a:p>
            <a:r>
              <a:rPr lang="en-US" dirty="0" smtClean="0"/>
              <a:t>IB Psychology</a:t>
            </a:r>
            <a:endParaRPr lang="en-US" dirty="0"/>
          </a:p>
        </p:txBody>
      </p:sp>
      <p:sp>
        <p:nvSpPr>
          <p:cNvPr id="6" name="Rectangle 5"/>
          <p:cNvSpPr/>
          <p:nvPr/>
        </p:nvSpPr>
        <p:spPr>
          <a:xfrm>
            <a:off x="-10062" y="2730273"/>
            <a:ext cx="9164137" cy="923330"/>
          </a:xfrm>
          <a:prstGeom prst="rect">
            <a:avLst/>
          </a:prstGeom>
        </p:spPr>
        <p:style>
          <a:lnRef idx="2">
            <a:schemeClr val="accent5"/>
          </a:lnRef>
          <a:fillRef idx="1">
            <a:schemeClr val="lt1"/>
          </a:fillRef>
          <a:effectRef idx="0">
            <a:schemeClr val="accent5"/>
          </a:effectRef>
          <a:fontRef idx="minor">
            <a:schemeClr val="dk1"/>
          </a:fontRef>
        </p:style>
        <p:txBody>
          <a:bodyPr wrap="none" lIns="91440" tIns="45720" rIns="91440" bIns="45720">
            <a:spAutoFit/>
          </a:bodyPr>
          <a:lstStyle/>
          <a:p>
            <a:pPr algn="ctr"/>
            <a:r>
              <a:rPr lang="en-US" sz="5400" b="1" cap="none" spc="0" dirty="0" smtClean="0">
                <a:ln w="12700">
                  <a:solidFill>
                    <a:schemeClr val="tx1">
                      <a:lumMod val="65000"/>
                      <a:lumOff val="35000"/>
                    </a:schemeClr>
                  </a:solidFill>
                  <a:prstDash val="solid"/>
                </a:ln>
                <a:solidFill>
                  <a:schemeClr val="tx1">
                    <a:lumMod val="75000"/>
                    <a:lumOff val="25000"/>
                  </a:schemeClr>
                </a:solidFill>
                <a:effectLst>
                  <a:outerShdw blurRad="41275" dist="20320" dir="1800000" algn="tl" rotWithShape="0">
                    <a:srgbClr val="000000">
                      <a:alpha val="40000"/>
                    </a:srgbClr>
                  </a:outerShdw>
                </a:effectLst>
              </a:rPr>
              <a:t>Post Traumatic Stress Disorder</a:t>
            </a:r>
            <a:endParaRPr lang="en-US" sz="5400" b="1" cap="none" spc="0" dirty="0">
              <a:ln w="12700">
                <a:solidFill>
                  <a:schemeClr val="tx1">
                    <a:lumMod val="65000"/>
                    <a:lumOff val="35000"/>
                  </a:schemeClr>
                </a:solidFill>
                <a:prstDash val="solid"/>
              </a:ln>
              <a:solidFill>
                <a:schemeClr val="tx1">
                  <a:lumMod val="75000"/>
                  <a:lumOff val="25000"/>
                </a:schemeClr>
              </a:solidFill>
              <a:effectLst>
                <a:outerShdw blurRad="41275" dist="20320" dir="1800000" algn="tl" rotWithShape="0">
                  <a:srgbClr val="000000">
                    <a:alpha val="40000"/>
                  </a:srgbClr>
                </a:outerShdw>
              </a:effectLst>
            </a:endParaRPr>
          </a:p>
        </p:txBody>
      </p:sp>
      <p:sp>
        <p:nvSpPr>
          <p:cNvPr id="7" name="Rectangle 6"/>
          <p:cNvSpPr/>
          <p:nvPr/>
        </p:nvSpPr>
        <p:spPr>
          <a:xfrm>
            <a:off x="3379382" y="3890665"/>
            <a:ext cx="2385238" cy="92333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en-US" sz="5400" b="1" cap="none" spc="0" dirty="0" smtClean="0">
                <a:ln w="12700">
                  <a:solidFill>
                    <a:srgbClr val="595959"/>
                  </a:solidFill>
                  <a:prstDash val="solid"/>
                </a:ln>
                <a:solidFill>
                  <a:srgbClr val="404040"/>
                </a:solidFill>
                <a:effectLst>
                  <a:outerShdw blurRad="41275" dist="20320" dir="1800000" algn="tl" rotWithShape="0">
                    <a:srgbClr val="000000">
                      <a:alpha val="40000"/>
                    </a:srgbClr>
                  </a:outerShdw>
                </a:effectLst>
              </a:rPr>
              <a:t>Bulimia</a:t>
            </a:r>
            <a:endParaRPr lang="en-US" sz="5400" b="1" cap="none" spc="0" dirty="0">
              <a:ln w="12700">
                <a:solidFill>
                  <a:srgbClr val="595959"/>
                </a:solidFill>
                <a:prstDash val="solid"/>
              </a:ln>
              <a:solidFill>
                <a:srgbClr val="40404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0356530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Efficient</a:t>
            </a:r>
            <a:r>
              <a:rPr lang="en-US" dirty="0" smtClean="0">
                <a:sym typeface="Wingdings"/>
              </a:rPr>
              <a:t> Treatment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Behavioral symptoms: flashbacks, nightmares</a:t>
            </a:r>
          </a:p>
          <a:p>
            <a:r>
              <a:rPr lang="en-US" b="1" dirty="0" smtClean="0"/>
              <a:t>CBT </a:t>
            </a:r>
            <a:r>
              <a:rPr lang="en-US" dirty="0" smtClean="0"/>
              <a:t>will be most efficient for these symptoms because CBT allows patients to describe about their trauma event over and over</a:t>
            </a:r>
          </a:p>
          <a:p>
            <a:r>
              <a:rPr lang="en-US" dirty="0" smtClean="0"/>
              <a:t>This makes them realize that “talking about the trauma” is not the same as experiencing the trauma</a:t>
            </a:r>
          </a:p>
          <a:p>
            <a:r>
              <a:rPr lang="en-US" dirty="0" smtClean="0"/>
              <a:t>Allows the anxiety to alleviate over time</a:t>
            </a:r>
          </a:p>
          <a:p>
            <a:r>
              <a:rPr lang="en-US" dirty="0" smtClean="0"/>
              <a:t>Allows them to acknowledge that experiencing PTSD symptoms does not lead to a loss of control</a:t>
            </a:r>
          </a:p>
        </p:txBody>
      </p:sp>
    </p:spTree>
    <p:extLst>
      <p:ext uri="{BB962C8B-B14F-4D97-AF65-F5344CB8AC3E}">
        <p14:creationId xmlns:p14="http://schemas.microsoft.com/office/powerpoint/2010/main" val="428061882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 </a:t>
            </a:r>
            <a:r>
              <a:rPr lang="en-US" dirty="0" smtClean="0">
                <a:sym typeface="Wingdings"/>
              </a:rPr>
              <a:t> Treatment</a:t>
            </a:r>
            <a:endParaRPr lang="en-US" dirty="0"/>
          </a:p>
        </p:txBody>
      </p:sp>
    </p:spTree>
    <p:extLst>
      <p:ext uri="{BB962C8B-B14F-4D97-AF65-F5344CB8AC3E}">
        <p14:creationId xmlns:p14="http://schemas.microsoft.com/office/powerpoint/2010/main" val="324631188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04640010"/>
              </p:ext>
            </p:extLst>
          </p:nvPr>
        </p:nvGraphicFramePr>
        <p:xfrm>
          <a:off x="165630" y="585572"/>
          <a:ext cx="8707436" cy="5987948"/>
        </p:xfrm>
        <a:graphic>
          <a:graphicData uri="http://schemas.openxmlformats.org/drawingml/2006/table">
            <a:tbl>
              <a:tblPr firstRow="1" bandRow="1">
                <a:tableStyleId>{073A0DAA-6AF3-43AB-8588-CEC1D06C72B9}</a:tableStyleId>
              </a:tblPr>
              <a:tblGrid>
                <a:gridCol w="1186700"/>
                <a:gridCol w="3167018"/>
                <a:gridCol w="2176859"/>
                <a:gridCol w="2176859"/>
              </a:tblGrid>
              <a:tr h="413703">
                <a:tc>
                  <a:txBody>
                    <a:bodyPr/>
                    <a:lstStyle/>
                    <a:p>
                      <a:endParaRPr lang="en-US" dirty="0"/>
                    </a:p>
                  </a:txBody>
                  <a:tcPr/>
                </a:tc>
                <a:tc>
                  <a:txBody>
                    <a:bodyPr/>
                    <a:lstStyle/>
                    <a:p>
                      <a:r>
                        <a:rPr lang="en-US" dirty="0" smtClean="0"/>
                        <a:t>Etiology</a:t>
                      </a:r>
                      <a:endParaRPr lang="en-US" dirty="0"/>
                    </a:p>
                  </a:txBody>
                  <a:tcPr/>
                </a:tc>
                <a:tc>
                  <a:txBody>
                    <a:bodyPr/>
                    <a:lstStyle/>
                    <a:p>
                      <a:r>
                        <a:rPr lang="en-US" dirty="0" smtClean="0"/>
                        <a:t>Treatment</a:t>
                      </a:r>
                      <a:endParaRPr lang="en-US" dirty="0"/>
                    </a:p>
                  </a:txBody>
                  <a:tcPr/>
                </a:tc>
                <a:tc>
                  <a:txBody>
                    <a:bodyPr/>
                    <a:lstStyle/>
                    <a:p>
                      <a:r>
                        <a:rPr lang="en-US" dirty="0" smtClean="0"/>
                        <a:t>Relationship</a:t>
                      </a:r>
                      <a:endParaRPr lang="en-US" dirty="0"/>
                    </a:p>
                  </a:txBody>
                  <a:tcPr/>
                </a:tc>
              </a:tr>
              <a:tr h="1515922">
                <a:tc>
                  <a:txBody>
                    <a:bodyPr/>
                    <a:lstStyle/>
                    <a:p>
                      <a:r>
                        <a:rPr lang="en-US" b="1" dirty="0" smtClean="0"/>
                        <a:t>Biological</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Increase level of noradrenaline</a:t>
                      </a:r>
                    </a:p>
                    <a:p>
                      <a:endParaRPr lang="en-US" dirty="0"/>
                    </a:p>
                  </a:txBody>
                  <a:tcPr/>
                </a:tc>
                <a:tc>
                  <a:txBody>
                    <a:bodyPr/>
                    <a:lstStyle/>
                    <a:p>
                      <a:r>
                        <a:rPr lang="en-US" u="none" dirty="0" smtClean="0"/>
                        <a:t>Antidepressants and Tranquilizers</a:t>
                      </a:r>
                      <a:endParaRPr lang="en-US" u="none" dirty="0"/>
                    </a:p>
                  </a:txBody>
                  <a:tcPr/>
                </a:tc>
                <a:tc>
                  <a:txBody>
                    <a:bodyPr/>
                    <a:lstStyle/>
                    <a:p>
                      <a:r>
                        <a:rPr lang="en-US" dirty="0" smtClean="0"/>
                        <a:t>Antidepressants</a:t>
                      </a:r>
                      <a:r>
                        <a:rPr lang="en-US" baseline="0" dirty="0" smtClean="0"/>
                        <a:t> modulate </a:t>
                      </a:r>
                      <a:r>
                        <a:rPr lang="en-US" baseline="0" dirty="0" err="1" smtClean="0"/>
                        <a:t>nerotransmitter</a:t>
                      </a:r>
                      <a:r>
                        <a:rPr lang="en-US" baseline="0" dirty="0" smtClean="0"/>
                        <a:t> and hormones that regulate anxiety level</a:t>
                      </a:r>
                      <a:endParaRPr lang="en-US" dirty="0"/>
                    </a:p>
                  </a:txBody>
                  <a:tcPr/>
                </a:tc>
              </a:tr>
              <a:tr h="1276566">
                <a:tc>
                  <a:txBody>
                    <a:bodyPr/>
                    <a:lstStyle/>
                    <a:p>
                      <a:r>
                        <a:rPr lang="en-US" b="1" dirty="0" smtClean="0"/>
                        <a:t>Cognitive</a:t>
                      </a:r>
                      <a:endParaRPr lang="en-US" b="1" dirty="0"/>
                    </a:p>
                  </a:txBody>
                  <a:tcPr/>
                </a:tc>
                <a:tc>
                  <a:txBody>
                    <a:bodyPr/>
                    <a:lstStyle/>
                    <a:p>
                      <a:r>
                        <a:rPr lang="en-US" dirty="0" smtClean="0"/>
                        <a:t>take personal responsibility for failures and cope with stress by focusing on the emotion, rather than the problem</a:t>
                      </a:r>
                      <a:endParaRPr lang="en-US" dirty="0"/>
                    </a:p>
                  </a:txBody>
                  <a:tcPr/>
                </a:tc>
                <a:tc>
                  <a:txBody>
                    <a:bodyPr/>
                    <a:lstStyle/>
                    <a:p>
                      <a:r>
                        <a:rPr lang="en-US" dirty="0" smtClean="0"/>
                        <a:t>Cognitive Behavioral Therapy </a:t>
                      </a:r>
                      <a:endParaRPr lang="en-US" dirty="0"/>
                    </a:p>
                  </a:txBody>
                  <a:tcPr/>
                </a:tc>
                <a:tc>
                  <a:txBody>
                    <a:bodyPr/>
                    <a:lstStyle/>
                    <a:p>
                      <a:r>
                        <a:rPr lang="en-US" dirty="0" smtClean="0"/>
                        <a:t>Make</a:t>
                      </a:r>
                      <a:r>
                        <a:rPr lang="en-US" baseline="0" dirty="0" smtClean="0"/>
                        <a:t> patients feel comfortable through psycho-education</a:t>
                      </a:r>
                      <a:br>
                        <a:rPr lang="en-US" baseline="0" dirty="0" smtClean="0"/>
                      </a:br>
                      <a:r>
                        <a:rPr lang="en-US" baseline="0" dirty="0" err="1" smtClean="0"/>
                        <a:t>Foa</a:t>
                      </a:r>
                      <a:r>
                        <a:rPr lang="en-US" baseline="0" dirty="0" smtClean="0"/>
                        <a:t> (1986)</a:t>
                      </a:r>
                      <a:endParaRPr lang="en-US" dirty="0"/>
                    </a:p>
                  </a:txBody>
                  <a:tcPr/>
                </a:tc>
              </a:tr>
              <a:tr h="1755278">
                <a:tc>
                  <a:txBody>
                    <a:bodyPr/>
                    <a:lstStyle/>
                    <a:p>
                      <a:r>
                        <a:rPr lang="en-US" b="1" dirty="0" smtClean="0"/>
                        <a:t>Social</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Racisms, and Oppression in social</a:t>
                      </a:r>
                      <a:r>
                        <a:rPr lang="en-US" baseline="0" dirty="0" smtClean="0"/>
                        <a:t> groups</a:t>
                      </a:r>
                      <a:r>
                        <a:rPr lang="en-US" dirty="0" smtClean="0"/>
                        <a:t> contribute in developing PTSD</a:t>
                      </a:r>
                    </a:p>
                    <a:p>
                      <a:endParaRPr lang="en-US" dirty="0"/>
                    </a:p>
                  </a:txBody>
                  <a:tcPr/>
                </a:tc>
                <a:tc>
                  <a:txBody>
                    <a:bodyPr/>
                    <a:lstStyle/>
                    <a:p>
                      <a:r>
                        <a:rPr lang="en-US" dirty="0" smtClean="0"/>
                        <a:t>Trauma-focused</a:t>
                      </a:r>
                      <a:r>
                        <a:rPr lang="en-US" baseline="0" dirty="0" smtClean="0"/>
                        <a:t> therapy</a:t>
                      </a:r>
                      <a:endParaRPr lang="en-US" dirty="0"/>
                    </a:p>
                  </a:txBody>
                  <a:tcPr/>
                </a:tc>
                <a:tc>
                  <a:txBody>
                    <a:bodyPr/>
                    <a:lstStyle/>
                    <a:p>
                      <a:r>
                        <a:rPr lang="en-US" dirty="0" smtClean="0"/>
                        <a:t>combine patients who have psychosocial deficits into </a:t>
                      </a:r>
                      <a:r>
                        <a:rPr lang="en-US" dirty="0" err="1" smtClean="0"/>
                        <a:t>psychoeducational</a:t>
                      </a:r>
                      <a:r>
                        <a:rPr lang="en-US" dirty="0" smtClean="0"/>
                        <a:t> groups and process intensive</a:t>
                      </a:r>
                      <a:r>
                        <a:rPr lang="en-US" baseline="0" dirty="0" smtClean="0"/>
                        <a:t> group therapy </a:t>
                      </a:r>
                      <a:r>
                        <a:rPr lang="en-US" baseline="0" dirty="0" err="1" smtClean="0"/>
                        <a:t>Friedmann</a:t>
                      </a:r>
                      <a:r>
                        <a:rPr lang="en-US" baseline="0" dirty="0" smtClean="0"/>
                        <a:t> and </a:t>
                      </a:r>
                      <a:r>
                        <a:rPr lang="en-US" baseline="0" dirty="0" err="1" smtClean="0"/>
                        <a:t>Schnurr</a:t>
                      </a:r>
                      <a:r>
                        <a:rPr lang="en-US" baseline="0" dirty="0" smtClean="0"/>
                        <a:t> (1966)</a:t>
                      </a:r>
                      <a:endParaRPr lang="en-US" dirty="0" smtClean="0"/>
                    </a:p>
                  </a:txBody>
                  <a:tcPr/>
                </a:tc>
              </a:tr>
            </a:tbl>
          </a:graphicData>
        </a:graphic>
      </p:graphicFrame>
    </p:spTree>
    <p:extLst>
      <p:ext uri="{BB962C8B-B14F-4D97-AF65-F5344CB8AC3E}">
        <p14:creationId xmlns:p14="http://schemas.microsoft.com/office/powerpoint/2010/main" val="14052003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 of Bulimia</a:t>
            </a:r>
            <a:endParaRPr lang="en-US" dirty="0"/>
          </a:p>
        </p:txBody>
      </p:sp>
      <p:grpSp>
        <p:nvGrpSpPr>
          <p:cNvPr id="4" name="Group 3"/>
          <p:cNvGrpSpPr/>
          <p:nvPr/>
        </p:nvGrpSpPr>
        <p:grpSpPr>
          <a:xfrm>
            <a:off x="4273854" y="1830930"/>
            <a:ext cx="1216620" cy="1398414"/>
            <a:chOff x="3148910" y="1064"/>
            <a:chExt cx="1216620" cy="1398414"/>
          </a:xfrm>
        </p:grpSpPr>
        <p:sp>
          <p:nvSpPr>
            <p:cNvPr id="26" name="Hexagon 25"/>
            <p:cNvSpPr/>
            <p:nvPr/>
          </p:nvSpPr>
          <p:spPr>
            <a:xfrm rot="5400000">
              <a:off x="3058013" y="91961"/>
              <a:ext cx="1398414" cy="1216620"/>
            </a:xfrm>
            <a:prstGeom prst="hexagon">
              <a:avLst>
                <a:gd name="adj" fmla="val 25000"/>
                <a:gd name="vf" fmla="val 115470"/>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27" name="Hexagon 4"/>
            <p:cNvSpPr/>
            <p:nvPr/>
          </p:nvSpPr>
          <p:spPr>
            <a:xfrm>
              <a:off x="3338500" y="218985"/>
              <a:ext cx="837440" cy="9625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Affective</a:t>
              </a:r>
              <a:endParaRPr lang="en-US" sz="1300" kern="1200" dirty="0"/>
            </a:p>
          </p:txBody>
        </p:sp>
      </p:grpSp>
      <p:grpSp>
        <p:nvGrpSpPr>
          <p:cNvPr id="5" name="Group 4"/>
          <p:cNvGrpSpPr/>
          <p:nvPr/>
        </p:nvGrpSpPr>
        <p:grpSpPr>
          <a:xfrm>
            <a:off x="2955900" y="1829865"/>
            <a:ext cx="1216620" cy="1398414"/>
            <a:chOff x="1830956" y="-1"/>
            <a:chExt cx="1216620" cy="1398414"/>
          </a:xfrm>
        </p:grpSpPr>
        <p:sp>
          <p:nvSpPr>
            <p:cNvPr id="24" name="Hexagon 23"/>
            <p:cNvSpPr/>
            <p:nvPr/>
          </p:nvSpPr>
          <p:spPr>
            <a:xfrm rot="5400000">
              <a:off x="1740059" y="90896"/>
              <a:ext cx="1398414" cy="1216620"/>
            </a:xfrm>
            <a:prstGeom prst="hexagon">
              <a:avLst>
                <a:gd name="adj" fmla="val 25000"/>
                <a:gd name="vf" fmla="val 115470"/>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25" name="Hexagon 6"/>
            <p:cNvSpPr/>
            <p:nvPr/>
          </p:nvSpPr>
          <p:spPr>
            <a:xfrm>
              <a:off x="2020546" y="217920"/>
              <a:ext cx="837440" cy="9625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solidFill>
                  <a:srgbClr val="404040"/>
                </a:solidFill>
              </a:endParaRPr>
            </a:p>
          </p:txBody>
        </p:sp>
      </p:grpSp>
      <p:grpSp>
        <p:nvGrpSpPr>
          <p:cNvPr id="6" name="Group 5"/>
          <p:cNvGrpSpPr/>
          <p:nvPr/>
        </p:nvGrpSpPr>
        <p:grpSpPr>
          <a:xfrm>
            <a:off x="3614361" y="3017905"/>
            <a:ext cx="1216620" cy="1398414"/>
            <a:chOff x="2489417" y="1188039"/>
            <a:chExt cx="1216620" cy="1398414"/>
          </a:xfrm>
        </p:grpSpPr>
        <p:sp>
          <p:nvSpPr>
            <p:cNvPr id="22" name="Hexagon 21"/>
            <p:cNvSpPr/>
            <p:nvPr/>
          </p:nvSpPr>
          <p:spPr>
            <a:xfrm rot="5400000">
              <a:off x="2398520" y="1278936"/>
              <a:ext cx="1398414" cy="1216620"/>
            </a:xfrm>
            <a:prstGeom prst="hexagon">
              <a:avLst>
                <a:gd name="adj" fmla="val 25000"/>
                <a:gd name="vf" fmla="val 115470"/>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23" name="Hexagon 8"/>
            <p:cNvSpPr/>
            <p:nvPr/>
          </p:nvSpPr>
          <p:spPr>
            <a:xfrm>
              <a:off x="2679007" y="1405960"/>
              <a:ext cx="837440" cy="9625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Cognitive</a:t>
              </a:r>
              <a:endParaRPr lang="en-US" sz="1300" kern="1200" dirty="0"/>
            </a:p>
          </p:txBody>
        </p:sp>
      </p:grpSp>
      <p:grpSp>
        <p:nvGrpSpPr>
          <p:cNvPr id="7" name="Group 6"/>
          <p:cNvGrpSpPr/>
          <p:nvPr/>
        </p:nvGrpSpPr>
        <p:grpSpPr>
          <a:xfrm>
            <a:off x="4928312" y="3017905"/>
            <a:ext cx="1216620" cy="1398414"/>
            <a:chOff x="3803368" y="1188039"/>
            <a:chExt cx="1216620" cy="1398414"/>
          </a:xfrm>
        </p:grpSpPr>
        <p:sp>
          <p:nvSpPr>
            <p:cNvPr id="20" name="Hexagon 19"/>
            <p:cNvSpPr/>
            <p:nvPr/>
          </p:nvSpPr>
          <p:spPr>
            <a:xfrm rot="5400000">
              <a:off x="3712471" y="1278936"/>
              <a:ext cx="1398414" cy="1216620"/>
            </a:xfrm>
            <a:prstGeom prst="hexagon">
              <a:avLst>
                <a:gd name="adj" fmla="val 25000"/>
                <a:gd name="vf" fmla="val 115470"/>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21" name="Hexagon 10"/>
            <p:cNvSpPr/>
            <p:nvPr/>
          </p:nvSpPr>
          <p:spPr>
            <a:xfrm>
              <a:off x="3992958" y="1405960"/>
              <a:ext cx="837440" cy="9625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p:txBody>
        </p:sp>
      </p:grpSp>
      <p:grpSp>
        <p:nvGrpSpPr>
          <p:cNvPr id="8" name="Group 7"/>
          <p:cNvGrpSpPr/>
          <p:nvPr/>
        </p:nvGrpSpPr>
        <p:grpSpPr>
          <a:xfrm>
            <a:off x="4273854" y="4204879"/>
            <a:ext cx="1216620" cy="1398414"/>
            <a:chOff x="3148910" y="2375013"/>
            <a:chExt cx="1216620" cy="1398414"/>
          </a:xfrm>
        </p:grpSpPr>
        <p:sp>
          <p:nvSpPr>
            <p:cNvPr id="18" name="Hexagon 17"/>
            <p:cNvSpPr/>
            <p:nvPr/>
          </p:nvSpPr>
          <p:spPr>
            <a:xfrm rot="5400000">
              <a:off x="3058013" y="2465910"/>
              <a:ext cx="1398414" cy="1216620"/>
            </a:xfrm>
            <a:prstGeom prst="hexagon">
              <a:avLst>
                <a:gd name="adj" fmla="val 25000"/>
                <a:gd name="vf" fmla="val 115470"/>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9" name="Hexagon 12"/>
            <p:cNvSpPr/>
            <p:nvPr/>
          </p:nvSpPr>
          <p:spPr>
            <a:xfrm>
              <a:off x="3338500" y="2592934"/>
              <a:ext cx="837440" cy="9625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Somatic</a:t>
              </a:r>
              <a:endParaRPr lang="en-US" sz="1300" kern="1200" dirty="0"/>
            </a:p>
          </p:txBody>
        </p:sp>
      </p:grpSp>
      <p:grpSp>
        <p:nvGrpSpPr>
          <p:cNvPr id="9" name="Group 8"/>
          <p:cNvGrpSpPr/>
          <p:nvPr/>
        </p:nvGrpSpPr>
        <p:grpSpPr>
          <a:xfrm>
            <a:off x="2955900" y="4200824"/>
            <a:ext cx="1216620" cy="1398414"/>
            <a:chOff x="1830956" y="2370958"/>
            <a:chExt cx="1216620" cy="1398414"/>
          </a:xfrm>
        </p:grpSpPr>
        <p:sp>
          <p:nvSpPr>
            <p:cNvPr id="16" name="Hexagon 15"/>
            <p:cNvSpPr/>
            <p:nvPr/>
          </p:nvSpPr>
          <p:spPr>
            <a:xfrm rot="5400000">
              <a:off x="1740059" y="2461855"/>
              <a:ext cx="1398414" cy="1216620"/>
            </a:xfrm>
            <a:prstGeom prst="hexagon">
              <a:avLst>
                <a:gd name="adj" fmla="val 25000"/>
                <a:gd name="vf" fmla="val 115470"/>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7" name="Hexagon 14"/>
            <p:cNvSpPr/>
            <p:nvPr/>
          </p:nvSpPr>
          <p:spPr>
            <a:xfrm>
              <a:off x="2020546" y="2588879"/>
              <a:ext cx="837440" cy="9625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p:txBody>
        </p:sp>
      </p:grpSp>
      <p:grpSp>
        <p:nvGrpSpPr>
          <p:cNvPr id="10" name="Group 9"/>
          <p:cNvGrpSpPr/>
          <p:nvPr/>
        </p:nvGrpSpPr>
        <p:grpSpPr>
          <a:xfrm>
            <a:off x="3614361" y="5391854"/>
            <a:ext cx="1216620" cy="1398414"/>
            <a:chOff x="2489417" y="3561988"/>
            <a:chExt cx="1216620" cy="1398414"/>
          </a:xfrm>
        </p:grpSpPr>
        <p:sp>
          <p:nvSpPr>
            <p:cNvPr id="14" name="Hexagon 13"/>
            <p:cNvSpPr/>
            <p:nvPr/>
          </p:nvSpPr>
          <p:spPr>
            <a:xfrm rot="5400000">
              <a:off x="2398520" y="3652885"/>
              <a:ext cx="1398414" cy="1216620"/>
            </a:xfrm>
            <a:prstGeom prst="hexagon">
              <a:avLst>
                <a:gd name="adj" fmla="val 25000"/>
                <a:gd name="vf" fmla="val 115470"/>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5" name="Hexagon 16"/>
            <p:cNvSpPr/>
            <p:nvPr/>
          </p:nvSpPr>
          <p:spPr>
            <a:xfrm>
              <a:off x="2679007" y="3779909"/>
              <a:ext cx="837440" cy="9625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Behavioral</a:t>
              </a:r>
              <a:endParaRPr lang="en-US" sz="1300" kern="1200" dirty="0"/>
            </a:p>
          </p:txBody>
        </p:sp>
      </p:grpSp>
      <p:grpSp>
        <p:nvGrpSpPr>
          <p:cNvPr id="11" name="Group 10"/>
          <p:cNvGrpSpPr/>
          <p:nvPr/>
        </p:nvGrpSpPr>
        <p:grpSpPr>
          <a:xfrm>
            <a:off x="4928312" y="5391854"/>
            <a:ext cx="1216620" cy="1398414"/>
            <a:chOff x="3803368" y="3561988"/>
            <a:chExt cx="1216620" cy="1398414"/>
          </a:xfrm>
        </p:grpSpPr>
        <p:sp>
          <p:nvSpPr>
            <p:cNvPr id="12" name="Hexagon 11"/>
            <p:cNvSpPr/>
            <p:nvPr/>
          </p:nvSpPr>
          <p:spPr>
            <a:xfrm rot="5400000">
              <a:off x="3712471" y="3652885"/>
              <a:ext cx="1398414" cy="1216620"/>
            </a:xfrm>
            <a:prstGeom prst="hexagon">
              <a:avLst>
                <a:gd name="adj" fmla="val 25000"/>
                <a:gd name="vf" fmla="val 115470"/>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13" name="Hexagon 18"/>
            <p:cNvSpPr/>
            <p:nvPr/>
          </p:nvSpPr>
          <p:spPr>
            <a:xfrm>
              <a:off x="3992958" y="3779909"/>
              <a:ext cx="837440" cy="9625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kern="1200"/>
            </a:p>
          </p:txBody>
        </p:sp>
      </p:grpSp>
      <p:sp>
        <p:nvSpPr>
          <p:cNvPr id="28" name="TextBox 27"/>
          <p:cNvSpPr txBox="1"/>
          <p:nvPr/>
        </p:nvSpPr>
        <p:spPr>
          <a:xfrm>
            <a:off x="5672667" y="2048851"/>
            <a:ext cx="1761066" cy="1077218"/>
          </a:xfrm>
          <a:prstGeom prst="rect">
            <a:avLst/>
          </a:prstGeom>
          <a:noFill/>
        </p:spPr>
        <p:txBody>
          <a:bodyPr wrap="square" rtlCol="0">
            <a:spAutoFit/>
          </a:bodyPr>
          <a:lstStyle/>
          <a:p>
            <a:r>
              <a:rPr lang="en-US" sz="1600" dirty="0"/>
              <a:t>feelings of </a:t>
            </a:r>
            <a:r>
              <a:rPr lang="en-US" sz="1600" dirty="0" smtClean="0"/>
              <a:t>inadequacy</a:t>
            </a:r>
            <a:r>
              <a:rPr lang="en-US" sz="1600" dirty="0"/>
              <a:t> </a:t>
            </a:r>
            <a:r>
              <a:rPr lang="en-US" sz="1600" dirty="0" smtClean="0"/>
              <a:t>and guilt</a:t>
            </a:r>
            <a:endParaRPr lang="en-US" sz="1600" dirty="0"/>
          </a:p>
          <a:p>
            <a:endParaRPr lang="en-US" sz="1600" dirty="0"/>
          </a:p>
        </p:txBody>
      </p:sp>
      <p:sp>
        <p:nvSpPr>
          <p:cNvPr id="30" name="Rectangle 29"/>
          <p:cNvSpPr/>
          <p:nvPr/>
        </p:nvSpPr>
        <p:spPr>
          <a:xfrm>
            <a:off x="246359" y="5741353"/>
            <a:ext cx="3368076" cy="830997"/>
          </a:xfrm>
          <a:prstGeom prst="rect">
            <a:avLst/>
          </a:prstGeom>
        </p:spPr>
        <p:txBody>
          <a:bodyPr wrap="square">
            <a:spAutoFit/>
          </a:bodyPr>
          <a:lstStyle/>
          <a:p>
            <a:r>
              <a:rPr lang="en-US" sz="1600" dirty="0"/>
              <a:t>recurrent episodes of binge eating; use of vomiting; laxatives, exercise or dieting to control weight </a:t>
            </a:r>
          </a:p>
        </p:txBody>
      </p:sp>
      <p:sp>
        <p:nvSpPr>
          <p:cNvPr id="31" name="TextBox 30"/>
          <p:cNvSpPr txBox="1"/>
          <p:nvPr/>
        </p:nvSpPr>
        <p:spPr>
          <a:xfrm>
            <a:off x="703550" y="3262145"/>
            <a:ext cx="2899131" cy="954107"/>
          </a:xfrm>
          <a:prstGeom prst="rect">
            <a:avLst/>
          </a:prstGeom>
          <a:noFill/>
        </p:spPr>
        <p:txBody>
          <a:bodyPr wrap="square" rtlCol="0">
            <a:spAutoFit/>
          </a:bodyPr>
          <a:lstStyle/>
          <a:p>
            <a:r>
              <a:rPr lang="en-US" sz="1400" dirty="0"/>
              <a:t>negative self-image; poor body image; tendency to perceive events as more stressful than most people would; perfectionism </a:t>
            </a:r>
          </a:p>
        </p:txBody>
      </p:sp>
      <p:sp>
        <p:nvSpPr>
          <p:cNvPr id="33" name="Rectangle 32"/>
          <p:cNvSpPr/>
          <p:nvPr/>
        </p:nvSpPr>
        <p:spPr>
          <a:xfrm>
            <a:off x="5672666" y="4394260"/>
            <a:ext cx="3185583" cy="954107"/>
          </a:xfrm>
          <a:prstGeom prst="rect">
            <a:avLst/>
          </a:prstGeom>
        </p:spPr>
        <p:txBody>
          <a:bodyPr wrap="square">
            <a:spAutoFit/>
          </a:bodyPr>
          <a:lstStyle/>
          <a:p>
            <a:pPr marL="285750" indent="-285750">
              <a:buFontTx/>
              <a:buChar char="-"/>
            </a:pPr>
            <a:r>
              <a:rPr lang="en-US" sz="1400" dirty="0" smtClean="0"/>
              <a:t>swollen </a:t>
            </a:r>
            <a:r>
              <a:rPr lang="en-US" sz="1400" dirty="0"/>
              <a:t>salivary glands, erosion of tooth enamel; stomach or intestinal problems </a:t>
            </a:r>
            <a:endParaRPr lang="en-US" sz="1400" dirty="0" smtClean="0"/>
          </a:p>
          <a:p>
            <a:pPr marL="285750" indent="-285750">
              <a:buFontTx/>
              <a:buChar char="-"/>
            </a:pPr>
            <a:r>
              <a:rPr lang="en-US" sz="1400" dirty="0" smtClean="0"/>
              <a:t>Extreme cases: heart problems</a:t>
            </a:r>
            <a:endParaRPr lang="en-US" sz="1400" dirty="0"/>
          </a:p>
        </p:txBody>
      </p:sp>
      <p:pic>
        <p:nvPicPr>
          <p:cNvPr id="3" name="Picture 2" descr="AA026250.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823" y="1160043"/>
            <a:ext cx="3121256" cy="1966026"/>
          </a:xfrm>
          <a:prstGeom prst="rect">
            <a:avLst/>
          </a:prstGeom>
        </p:spPr>
      </p:pic>
      <p:pic>
        <p:nvPicPr>
          <p:cNvPr id="29" name="Picture 28" descr="AA049755.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359" y="4132317"/>
            <a:ext cx="2205694" cy="1609036"/>
          </a:xfrm>
          <a:prstGeom prst="rect">
            <a:avLst/>
          </a:prstGeom>
        </p:spPr>
      </p:pic>
      <p:pic>
        <p:nvPicPr>
          <p:cNvPr id="32" name="Picture 31" descr="FD002615.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0374" y="1830930"/>
            <a:ext cx="1373076" cy="2458095"/>
          </a:xfrm>
          <a:prstGeom prst="rect">
            <a:avLst/>
          </a:prstGeom>
        </p:spPr>
      </p:pic>
      <p:pic>
        <p:nvPicPr>
          <p:cNvPr id="34" name="Picture 33" descr="FD00474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067208">
            <a:off x="6030842" y="5308522"/>
            <a:ext cx="2585740" cy="1706993"/>
          </a:xfrm>
          <a:prstGeom prst="rect">
            <a:avLst/>
          </a:prstGeom>
        </p:spPr>
      </p:pic>
    </p:spTree>
    <p:extLst>
      <p:ext uri="{BB962C8B-B14F-4D97-AF65-F5344CB8AC3E}">
        <p14:creationId xmlns:p14="http://schemas.microsoft.com/office/powerpoint/2010/main" val="43893169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 of Bulimia</a:t>
            </a:r>
            <a:endParaRPr lang="en-US" dirty="0"/>
          </a:p>
        </p:txBody>
      </p:sp>
      <p:sp>
        <p:nvSpPr>
          <p:cNvPr id="3" name="Content Placeholder 2"/>
          <p:cNvSpPr>
            <a:spLocks noGrp="1"/>
          </p:cNvSpPr>
          <p:nvPr>
            <p:ph idx="1"/>
          </p:nvPr>
        </p:nvSpPr>
        <p:spPr/>
        <p:txBody>
          <a:bodyPr>
            <a:normAutofit/>
          </a:bodyPr>
          <a:lstStyle/>
          <a:p>
            <a:r>
              <a:rPr lang="en-US" u="sng" dirty="0" smtClean="0"/>
              <a:t>Biological </a:t>
            </a:r>
            <a:r>
              <a:rPr lang="en-US" u="sng" dirty="0"/>
              <a:t>level of analysis</a:t>
            </a:r>
            <a:endParaRPr lang="en-US" dirty="0"/>
          </a:p>
          <a:p>
            <a:r>
              <a:rPr lang="en-US" dirty="0" smtClean="0"/>
              <a:t>Increase </a:t>
            </a:r>
            <a:r>
              <a:rPr lang="en-US" u="sng" dirty="0"/>
              <a:t>serotonin</a:t>
            </a:r>
            <a:r>
              <a:rPr lang="en-US" dirty="0"/>
              <a:t> stimulate medial hypothalamus and decrease food </a:t>
            </a:r>
            <a:r>
              <a:rPr lang="en-US" dirty="0" smtClean="0">
                <a:ln w="1905"/>
                <a:solidFill>
                  <a:schemeClr val="tx1"/>
                </a:solidFill>
                <a:effectLst>
                  <a:innerShdw blurRad="69850" dist="43180" dir="5400000">
                    <a:srgbClr val="000000">
                      <a:alpha val="65000"/>
                    </a:srgbClr>
                  </a:innerShdw>
                </a:effectLst>
              </a:rPr>
              <a:t>intake</a:t>
            </a:r>
          </a:p>
          <a:p>
            <a:r>
              <a:rPr lang="en-US" b="1" dirty="0" smtClean="0">
                <a:ln w="1905"/>
                <a:solidFill>
                  <a:srgbClr val="000000"/>
                </a:solidFill>
                <a:effectLst>
                  <a:innerShdw blurRad="69850" dist="43180" dir="5400000">
                    <a:srgbClr val="000000">
                      <a:alpha val="65000"/>
                    </a:srgbClr>
                  </a:innerShdw>
                </a:effectLst>
              </a:rPr>
              <a:t> </a:t>
            </a:r>
            <a:r>
              <a:rPr lang="en-US" b="1" dirty="0" err="1">
                <a:ln w="1905"/>
                <a:solidFill>
                  <a:srgbClr val="000000"/>
                </a:solidFill>
                <a:effectLst>
                  <a:innerShdw blurRad="69850" dist="43180" dir="5400000">
                    <a:srgbClr val="000000">
                      <a:alpha val="65000"/>
                    </a:srgbClr>
                  </a:innerShdw>
                </a:effectLst>
              </a:rPr>
              <a:t>Carraso</a:t>
            </a:r>
            <a:r>
              <a:rPr lang="en-US" b="1" dirty="0">
                <a:ln w="1905"/>
                <a:solidFill>
                  <a:srgbClr val="000000"/>
                </a:solidFill>
                <a:effectLst>
                  <a:innerShdw blurRad="69850" dist="43180" dir="5400000">
                    <a:srgbClr val="000000">
                      <a:alpha val="65000"/>
                    </a:srgbClr>
                  </a:innerShdw>
                </a:effectLst>
              </a:rPr>
              <a:t> (2000) and </a:t>
            </a:r>
            <a:r>
              <a:rPr lang="en-US" b="1" dirty="0" smtClean="0">
                <a:ln w="1905"/>
                <a:solidFill>
                  <a:srgbClr val="000000"/>
                </a:solidFill>
                <a:effectLst>
                  <a:innerShdw blurRad="69850" dist="43180" dir="5400000">
                    <a:srgbClr val="000000">
                      <a:alpha val="65000"/>
                    </a:srgbClr>
                  </a:innerShdw>
                </a:effectLst>
              </a:rPr>
              <a:t>Smith et al </a:t>
            </a:r>
            <a:r>
              <a:rPr lang="en-US" b="1" dirty="0">
                <a:ln w="1905"/>
                <a:solidFill>
                  <a:srgbClr val="000000"/>
                </a:solidFill>
                <a:effectLst>
                  <a:innerShdw blurRad="69850" dist="43180" dir="5400000">
                    <a:srgbClr val="000000">
                      <a:alpha val="65000"/>
                    </a:srgbClr>
                  </a:innerShdw>
                </a:effectLst>
              </a:rPr>
              <a:t>(1990</a:t>
            </a:r>
            <a:r>
              <a:rPr lang="en-US" b="1" dirty="0" smtClean="0">
                <a:ln w="1905"/>
                <a:solidFill>
                  <a:srgbClr val="000000"/>
                </a:solidFill>
                <a:effectLst>
                  <a:innerShdw blurRad="69850" dist="43180" dir="5400000">
                    <a:srgbClr val="000000">
                      <a:alpha val="65000"/>
                    </a:srgbClr>
                  </a:innerShdw>
                </a:effectLst>
              </a:rPr>
              <a:t>)</a:t>
            </a:r>
            <a:br>
              <a:rPr lang="en-US" b="1" dirty="0" smtClean="0">
                <a:ln w="1905"/>
                <a:solidFill>
                  <a:srgbClr val="000000"/>
                </a:solidFill>
                <a:effectLst>
                  <a:innerShdw blurRad="69850" dist="43180" dir="5400000">
                    <a:srgbClr val="000000">
                      <a:alpha val="65000"/>
                    </a:srgbClr>
                  </a:innerShdw>
                </a:effectLst>
              </a:rPr>
            </a:br>
            <a:r>
              <a:rPr lang="en-US" dirty="0" smtClean="0">
                <a:ln w="1905"/>
                <a:solidFill>
                  <a:srgbClr val="000000"/>
                </a:solidFill>
                <a:effectLst>
                  <a:innerShdw blurRad="69850" dist="43180" dir="5400000">
                    <a:srgbClr val="000000">
                      <a:alpha val="65000"/>
                    </a:srgbClr>
                  </a:innerShdw>
                </a:effectLst>
              </a:rPr>
              <a:t>When serotonin levels were </a:t>
            </a:r>
            <a:r>
              <a:rPr lang="en-US" b="1" dirty="0" smtClean="0">
                <a:ln w="1905"/>
                <a:solidFill>
                  <a:srgbClr val="000000"/>
                </a:solidFill>
                <a:effectLst>
                  <a:innerShdw blurRad="69850" dist="43180" dir="5400000">
                    <a:srgbClr val="000000">
                      <a:alpha val="65000"/>
                    </a:srgbClr>
                  </a:innerShdw>
                </a:effectLst>
              </a:rPr>
              <a:t>reduced</a:t>
            </a:r>
            <a:r>
              <a:rPr lang="en-US" dirty="0" smtClean="0">
                <a:ln w="1905"/>
                <a:solidFill>
                  <a:srgbClr val="000000"/>
                </a:solidFill>
                <a:effectLst>
                  <a:innerShdw blurRad="69850" dist="43180" dir="5400000">
                    <a:srgbClr val="000000">
                      <a:alpha val="65000"/>
                    </a:srgbClr>
                  </a:innerShdw>
                </a:effectLst>
              </a:rPr>
              <a:t> in recovered bulimic patients, they engaged in cognitive patterns related to eating disorders, such as feeling fat</a:t>
            </a:r>
          </a:p>
          <a:p>
            <a:endParaRPr lang="en-US" b="1" dirty="0">
              <a:ln w="1905"/>
              <a:solidFill>
                <a:srgbClr val="FF0000"/>
              </a:solidFill>
              <a:effectLst>
                <a:innerShdw blurRad="69850" dist="43180" dir="5400000">
                  <a:srgbClr val="000000">
                    <a:alpha val="65000"/>
                  </a:srgbClr>
                </a:innerShdw>
              </a:effectLst>
            </a:endParaRPr>
          </a:p>
          <a:p>
            <a:endParaRPr lang="en-US" dirty="0"/>
          </a:p>
        </p:txBody>
      </p:sp>
    </p:spTree>
    <p:extLst>
      <p:ext uri="{BB962C8B-B14F-4D97-AF65-F5344CB8AC3E}">
        <p14:creationId xmlns:p14="http://schemas.microsoft.com/office/powerpoint/2010/main" val="106294998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 of Bulimia</a:t>
            </a:r>
            <a:endParaRPr lang="en-US" dirty="0"/>
          </a:p>
        </p:txBody>
      </p:sp>
      <p:sp>
        <p:nvSpPr>
          <p:cNvPr id="3" name="Content Placeholder 2"/>
          <p:cNvSpPr>
            <a:spLocks noGrp="1"/>
          </p:cNvSpPr>
          <p:nvPr>
            <p:ph idx="1"/>
          </p:nvPr>
        </p:nvSpPr>
        <p:spPr>
          <a:xfrm>
            <a:off x="1781503" y="2133600"/>
            <a:ext cx="7076747" cy="4250267"/>
          </a:xfrm>
        </p:spPr>
        <p:txBody>
          <a:bodyPr>
            <a:noAutofit/>
          </a:bodyPr>
          <a:lstStyle/>
          <a:p>
            <a:r>
              <a:rPr lang="en-US" sz="2800" u="sng" dirty="0"/>
              <a:t>Cognitive explanations</a:t>
            </a:r>
            <a:endParaRPr lang="en-US" sz="2800" dirty="0"/>
          </a:p>
          <a:p>
            <a:pPr marL="0" indent="0">
              <a:buNone/>
            </a:pPr>
            <a:r>
              <a:rPr lang="en-US" sz="1800" dirty="0"/>
              <a:t>Body image distortion hypothesis (Bruch 1962) showed that </a:t>
            </a:r>
            <a:r>
              <a:rPr lang="en-US" sz="1800" dirty="0" smtClean="0"/>
              <a:t>bulimia people overestimate </a:t>
            </a:r>
            <a:r>
              <a:rPr lang="en-US" sz="1800" dirty="0"/>
              <a:t>their own body size</a:t>
            </a:r>
          </a:p>
          <a:p>
            <a:r>
              <a:rPr lang="en-US" sz="1800" b="1" dirty="0" err="1" smtClean="0"/>
              <a:t>Polivy</a:t>
            </a:r>
            <a:r>
              <a:rPr lang="en-US" sz="1800" b="1" dirty="0" smtClean="0"/>
              <a:t> </a:t>
            </a:r>
            <a:r>
              <a:rPr lang="en-US" sz="1800" b="1" dirty="0"/>
              <a:t>and Herman </a:t>
            </a:r>
            <a:r>
              <a:rPr lang="en-US" sz="1800" dirty="0"/>
              <a:t>- </a:t>
            </a:r>
            <a:r>
              <a:rPr lang="en-US" sz="1800" u="sng" dirty="0"/>
              <a:t>cognitive dis </a:t>
            </a:r>
            <a:r>
              <a:rPr lang="en-US" sz="1800" u="sng" dirty="0" smtClean="0"/>
              <a:t>inhibition</a:t>
            </a:r>
            <a:endParaRPr lang="en-US" sz="1800" dirty="0"/>
          </a:p>
          <a:p>
            <a:r>
              <a:rPr lang="en-US" sz="1800" dirty="0" smtClean="0"/>
              <a:t>Milkshake experiment</a:t>
            </a:r>
            <a:r>
              <a:rPr lang="en-US" sz="1800" dirty="0"/>
              <a:t>: </a:t>
            </a:r>
            <a:r>
              <a:rPr lang="en-US" sz="1800" u="sng" dirty="0"/>
              <a:t>non dieters and dieters </a:t>
            </a:r>
            <a:r>
              <a:rPr lang="en-US" sz="1800" dirty="0"/>
              <a:t>given a chocolate milkshake and later they were asked to have ice creams as much as they'd like </a:t>
            </a:r>
            <a:r>
              <a:rPr lang="en-US" sz="1800" dirty="0" smtClean="0"/>
              <a:t>and </a:t>
            </a:r>
            <a:r>
              <a:rPr lang="en-US" sz="1800" u="sng" dirty="0" smtClean="0"/>
              <a:t>in result</a:t>
            </a:r>
            <a:r>
              <a:rPr lang="en-US" sz="1800" dirty="0" smtClean="0"/>
              <a:t> </a:t>
            </a:r>
            <a:r>
              <a:rPr lang="en-US" sz="1800" dirty="0"/>
              <a:t>dieters ate more than non dieters. </a:t>
            </a:r>
            <a:endParaRPr lang="en-US" sz="1800" dirty="0" smtClean="0"/>
          </a:p>
          <a:p>
            <a:r>
              <a:rPr lang="en-US" sz="1800" dirty="0" smtClean="0"/>
              <a:t>Because </a:t>
            </a:r>
            <a:r>
              <a:rPr lang="en-US" sz="1800" dirty="0"/>
              <a:t>dieting causes cognitive control of eating to override physiological control of eating</a:t>
            </a:r>
            <a:r>
              <a:rPr lang="en-US" sz="1800" dirty="0" smtClean="0"/>
              <a:t>, making the </a:t>
            </a:r>
            <a:r>
              <a:rPr lang="en-US" sz="1800" dirty="0"/>
              <a:t>dieter more vulnerable to </a:t>
            </a:r>
            <a:r>
              <a:rPr lang="en-US" sz="1800" dirty="0" err="1"/>
              <a:t>disinhibition</a:t>
            </a:r>
            <a:r>
              <a:rPr lang="en-US" sz="1800" dirty="0"/>
              <a:t> and subsequent binge eating</a:t>
            </a:r>
          </a:p>
          <a:p>
            <a:endParaRPr lang="en-US" sz="1400" dirty="0"/>
          </a:p>
          <a:p>
            <a:endParaRPr lang="en-US" sz="1400" dirty="0"/>
          </a:p>
        </p:txBody>
      </p:sp>
    </p:spTree>
    <p:extLst>
      <p:ext uri="{BB962C8B-B14F-4D97-AF65-F5344CB8AC3E}">
        <p14:creationId xmlns:p14="http://schemas.microsoft.com/office/powerpoint/2010/main" val="685514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 of Bulimia</a:t>
            </a:r>
            <a:endParaRPr lang="en-US" dirty="0"/>
          </a:p>
        </p:txBody>
      </p:sp>
      <p:sp>
        <p:nvSpPr>
          <p:cNvPr id="3" name="Content Placeholder 2"/>
          <p:cNvSpPr>
            <a:spLocks noGrp="1"/>
          </p:cNvSpPr>
          <p:nvPr>
            <p:ph idx="1"/>
          </p:nvPr>
        </p:nvSpPr>
        <p:spPr>
          <a:xfrm>
            <a:off x="1781503" y="2133600"/>
            <a:ext cx="7076747" cy="4351867"/>
          </a:xfrm>
        </p:spPr>
        <p:txBody>
          <a:bodyPr>
            <a:normAutofit fontScale="85000" lnSpcReduction="10000"/>
          </a:bodyPr>
          <a:lstStyle/>
          <a:p>
            <a:pPr marL="0" indent="0">
              <a:buNone/>
            </a:pPr>
            <a:r>
              <a:rPr lang="en-US" sz="2900" u="sng" dirty="0"/>
              <a:t>Sociocultural explanations</a:t>
            </a:r>
            <a:endParaRPr lang="en-US" sz="2900" dirty="0"/>
          </a:p>
          <a:p>
            <a:r>
              <a:rPr lang="en-US" sz="2600" dirty="0"/>
              <a:t>Social pressure - media coverage, (magazines, </a:t>
            </a:r>
            <a:r>
              <a:rPr lang="en-US" sz="2600" dirty="0" err="1"/>
              <a:t>tv</a:t>
            </a:r>
            <a:r>
              <a:rPr lang="en-US" sz="2600" dirty="0"/>
              <a:t> shows) promote thinness</a:t>
            </a:r>
          </a:p>
          <a:p>
            <a:r>
              <a:rPr lang="en-US" sz="2600" b="1" dirty="0" smtClean="0"/>
              <a:t>Jaeger </a:t>
            </a:r>
            <a:r>
              <a:rPr lang="en-US" sz="2600" b="1" dirty="0"/>
              <a:t>et al. </a:t>
            </a:r>
            <a:r>
              <a:rPr lang="en-US" sz="2600" b="1" dirty="0" smtClean="0"/>
              <a:t>2002</a:t>
            </a:r>
          </a:p>
          <a:p>
            <a:pPr marL="0" indent="0">
              <a:buNone/>
            </a:pPr>
            <a:r>
              <a:rPr lang="en-US" sz="2600" dirty="0" smtClean="0"/>
              <a:t>Cross</a:t>
            </a:r>
            <a:r>
              <a:rPr lang="en-US" sz="2600" dirty="0"/>
              <a:t>-cultural differences in body dissatisfaction </a:t>
            </a:r>
            <a:r>
              <a:rPr lang="en-US" sz="2600" dirty="0" smtClean="0"/>
              <a:t>westernized </a:t>
            </a:r>
            <a:r>
              <a:rPr lang="en-US" sz="2600" dirty="0"/>
              <a:t>countries seemed to show more amount of body dissatisfaction than non-westernized countries</a:t>
            </a:r>
          </a:p>
          <a:p>
            <a:r>
              <a:rPr lang="en-US" sz="2600" dirty="0"/>
              <a:t>the explanations of disorders should be considered at a macro-level (society) rather than as originating solely within the individual (micro-level)</a:t>
            </a:r>
          </a:p>
          <a:p>
            <a:endParaRPr lang="en-US" sz="2600" dirty="0"/>
          </a:p>
        </p:txBody>
      </p:sp>
    </p:spTree>
    <p:extLst>
      <p:ext uri="{BB962C8B-B14F-4D97-AF65-F5344CB8AC3E}">
        <p14:creationId xmlns:p14="http://schemas.microsoft.com/office/powerpoint/2010/main" val="8424558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Symptoms of </a:t>
            </a:r>
            <a:r>
              <a:rPr lang="en-US" sz="3600" dirty="0" smtClean="0"/>
              <a:t>Post Traumatic Stress Disorder</a:t>
            </a:r>
            <a:endParaRPr lang="en-US"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31378162"/>
              </p:ext>
            </p:extLst>
          </p:nvPr>
        </p:nvGraphicFramePr>
        <p:xfrm>
          <a:off x="1253065" y="1794931"/>
          <a:ext cx="6891867" cy="49614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625600" y="5672667"/>
            <a:ext cx="2252133" cy="738664"/>
          </a:xfrm>
          <a:prstGeom prst="rect">
            <a:avLst/>
          </a:prstGeom>
          <a:noFill/>
        </p:spPr>
        <p:txBody>
          <a:bodyPr wrap="square" rtlCol="0">
            <a:spAutoFit/>
          </a:bodyPr>
          <a:lstStyle/>
          <a:p>
            <a:r>
              <a:rPr lang="en-US" sz="1400" dirty="0" smtClean="0"/>
              <a:t>passivity</a:t>
            </a:r>
            <a:r>
              <a:rPr lang="en-US" sz="1400" dirty="0"/>
              <a:t>; nightmares; flashbacks; exaggerated startle response </a:t>
            </a:r>
          </a:p>
        </p:txBody>
      </p:sp>
      <p:sp>
        <p:nvSpPr>
          <p:cNvPr id="7" name="TextBox 6"/>
          <p:cNvSpPr txBox="1"/>
          <p:nvPr/>
        </p:nvSpPr>
        <p:spPr>
          <a:xfrm>
            <a:off x="5672667" y="4470400"/>
            <a:ext cx="2997200" cy="830997"/>
          </a:xfrm>
          <a:prstGeom prst="rect">
            <a:avLst/>
          </a:prstGeom>
          <a:noFill/>
        </p:spPr>
        <p:txBody>
          <a:bodyPr wrap="square" rtlCol="0">
            <a:spAutoFit/>
          </a:bodyPr>
          <a:lstStyle/>
          <a:p>
            <a:r>
              <a:rPr lang="en-US" sz="1600" dirty="0"/>
              <a:t>lower back pain; headaches; stomach ache and digestion problems; insomnia; </a:t>
            </a:r>
          </a:p>
        </p:txBody>
      </p:sp>
      <p:sp>
        <p:nvSpPr>
          <p:cNvPr id="8" name="TextBox 7"/>
          <p:cNvSpPr txBox="1"/>
          <p:nvPr/>
        </p:nvSpPr>
        <p:spPr>
          <a:xfrm>
            <a:off x="1862662" y="3366532"/>
            <a:ext cx="2032002" cy="738664"/>
          </a:xfrm>
          <a:prstGeom prst="rect">
            <a:avLst/>
          </a:prstGeom>
          <a:noFill/>
        </p:spPr>
        <p:txBody>
          <a:bodyPr wrap="square" rtlCol="0">
            <a:spAutoFit/>
          </a:bodyPr>
          <a:lstStyle/>
          <a:p>
            <a:r>
              <a:rPr lang="en-US" sz="1400" dirty="0"/>
              <a:t>intrusive memories, inability to concentrate, </a:t>
            </a:r>
            <a:r>
              <a:rPr lang="en-US" sz="1400" dirty="0" err="1"/>
              <a:t>hyperarousal</a:t>
            </a:r>
            <a:r>
              <a:rPr lang="en-US" sz="1400" dirty="0"/>
              <a:t> </a:t>
            </a:r>
          </a:p>
        </p:txBody>
      </p:sp>
    </p:spTree>
    <p:extLst>
      <p:ext uri="{BB962C8B-B14F-4D97-AF65-F5344CB8AC3E}">
        <p14:creationId xmlns:p14="http://schemas.microsoft.com/office/powerpoint/2010/main" val="33277903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Etiology of </a:t>
            </a:r>
            <a:r>
              <a:rPr lang="en-US" sz="3600" dirty="0" smtClean="0"/>
              <a:t>Post Traumatic Stress Disorder</a:t>
            </a:r>
            <a:endParaRPr lang="en-US" dirty="0"/>
          </a:p>
        </p:txBody>
      </p:sp>
      <p:sp>
        <p:nvSpPr>
          <p:cNvPr id="3" name="Content Placeholder 2"/>
          <p:cNvSpPr>
            <a:spLocks noGrp="1"/>
          </p:cNvSpPr>
          <p:nvPr>
            <p:ph idx="1"/>
          </p:nvPr>
        </p:nvSpPr>
        <p:spPr/>
        <p:txBody>
          <a:bodyPr>
            <a:normAutofit lnSpcReduction="10000"/>
          </a:bodyPr>
          <a:lstStyle/>
          <a:p>
            <a:r>
              <a:rPr lang="en-US" u="sng" dirty="0"/>
              <a:t>Biological Level of </a:t>
            </a:r>
            <a:r>
              <a:rPr lang="en-US" u="sng" dirty="0" err="1"/>
              <a:t>Anlysis</a:t>
            </a:r>
            <a:endParaRPr lang="en-US" dirty="0"/>
          </a:p>
          <a:p>
            <a:r>
              <a:rPr lang="en-US" dirty="0"/>
              <a:t>Increase level of noradrenaline</a:t>
            </a:r>
          </a:p>
          <a:p>
            <a:r>
              <a:rPr lang="en-US" b="1" dirty="0" err="1"/>
              <a:t>Geracioti</a:t>
            </a:r>
            <a:r>
              <a:rPr lang="en-US" b="1" dirty="0"/>
              <a:t> (2001) </a:t>
            </a:r>
            <a:r>
              <a:rPr lang="en-US" dirty="0"/>
              <a:t>tested participants by stimulating their adrenaline system. The stimulated patients induced a panic attack in 70 per cent of patients and flashbacks in 50 per cent of patients</a:t>
            </a:r>
          </a:p>
          <a:p>
            <a:r>
              <a:rPr lang="en-US" b="1" dirty="0"/>
              <a:t>Result</a:t>
            </a:r>
            <a:r>
              <a:rPr lang="en-US" dirty="0"/>
              <a:t> showed that increase sensitivity of noradrenaline receptors in patients with PTSD</a:t>
            </a:r>
          </a:p>
          <a:p>
            <a:endParaRPr lang="en-US" dirty="0"/>
          </a:p>
        </p:txBody>
      </p:sp>
    </p:spTree>
    <p:extLst>
      <p:ext uri="{BB962C8B-B14F-4D97-AF65-F5344CB8AC3E}">
        <p14:creationId xmlns:p14="http://schemas.microsoft.com/office/powerpoint/2010/main" val="42085268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Etiology of </a:t>
            </a:r>
            <a:r>
              <a:rPr lang="en-US" sz="3600" dirty="0"/>
              <a:t>Post Traumatic Stress Disorder</a:t>
            </a:r>
            <a:endParaRPr lang="en-US" dirty="0"/>
          </a:p>
        </p:txBody>
      </p:sp>
      <p:sp>
        <p:nvSpPr>
          <p:cNvPr id="3" name="Content Placeholder 2"/>
          <p:cNvSpPr>
            <a:spLocks noGrp="1"/>
          </p:cNvSpPr>
          <p:nvPr>
            <p:ph idx="1"/>
          </p:nvPr>
        </p:nvSpPr>
        <p:spPr>
          <a:xfrm>
            <a:off x="1781503" y="1998133"/>
            <a:ext cx="7076747" cy="4724399"/>
          </a:xfrm>
        </p:spPr>
        <p:txBody>
          <a:bodyPr>
            <a:normAutofit/>
          </a:bodyPr>
          <a:lstStyle/>
          <a:p>
            <a:r>
              <a:rPr lang="en-US" sz="3300" u="sng" dirty="0"/>
              <a:t>Cognitive Level of </a:t>
            </a:r>
            <a:r>
              <a:rPr lang="en-US" sz="3300" u="sng" dirty="0" err="1"/>
              <a:t>Anlysis</a:t>
            </a:r>
            <a:endParaRPr lang="en-US" sz="3300" dirty="0"/>
          </a:p>
          <a:p>
            <a:r>
              <a:rPr lang="en-US" dirty="0"/>
              <a:t>Development of PTSD is associated with a tendency to take personal responsibility for failures and to cope with stress by focusing on the emotion, rather than the </a:t>
            </a:r>
            <a:r>
              <a:rPr lang="en-US" dirty="0" smtClean="0"/>
              <a:t>problem</a:t>
            </a:r>
            <a:r>
              <a:rPr lang="en-US" b="1" dirty="0" smtClean="0"/>
              <a:t> </a:t>
            </a:r>
          </a:p>
          <a:p>
            <a:r>
              <a:rPr lang="en-US" sz="2600" b="1" dirty="0" err="1" smtClean="0"/>
              <a:t>Brewin</a:t>
            </a:r>
            <a:r>
              <a:rPr lang="en-US" sz="2600" b="1" dirty="0" smtClean="0"/>
              <a:t> </a:t>
            </a:r>
            <a:r>
              <a:rPr lang="en-US" sz="2600" b="1" dirty="0"/>
              <a:t>et al 1996</a:t>
            </a:r>
            <a:r>
              <a:rPr lang="en-US" b="1" dirty="0"/>
              <a:t> </a:t>
            </a:r>
            <a:r>
              <a:rPr lang="en-US" dirty="0"/>
              <a:t>argue that these flashbacks stimulate sensory and emotional aspects of the memory, and subsequently causing pain</a:t>
            </a:r>
          </a:p>
          <a:p>
            <a:r>
              <a:rPr lang="en-US" dirty="0" err="1" smtClean="0"/>
              <a:t>Sutker</a:t>
            </a:r>
            <a:r>
              <a:rPr lang="en-US" dirty="0" smtClean="0"/>
              <a:t> </a:t>
            </a:r>
            <a:r>
              <a:rPr lang="en-US" dirty="0"/>
              <a:t>et al </a:t>
            </a:r>
            <a:r>
              <a:rPr lang="en-US" dirty="0" smtClean="0"/>
              <a:t>1995</a:t>
            </a:r>
            <a:endParaRPr lang="en-US" dirty="0"/>
          </a:p>
        </p:txBody>
      </p:sp>
    </p:spTree>
    <p:extLst>
      <p:ext uri="{BB962C8B-B14F-4D97-AF65-F5344CB8AC3E}">
        <p14:creationId xmlns:p14="http://schemas.microsoft.com/office/powerpoint/2010/main" val="16101799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800" u="sng" dirty="0"/>
              <a:t>Sociocultural level of Analysis </a:t>
            </a:r>
            <a:endParaRPr lang="en-US" sz="2800" dirty="0"/>
          </a:p>
          <a:p>
            <a:r>
              <a:rPr lang="en-US" sz="2000" dirty="0"/>
              <a:t>Racisms, and Oppression contributes in developing PTSD</a:t>
            </a:r>
          </a:p>
          <a:p>
            <a:r>
              <a:rPr lang="en-US" sz="2800" dirty="0" err="1"/>
              <a:t>Roysircar</a:t>
            </a:r>
            <a:r>
              <a:rPr lang="en-US" sz="2800" dirty="0"/>
              <a:t> (2000)</a:t>
            </a:r>
            <a:r>
              <a:rPr lang="en-US" sz="2000" dirty="0"/>
              <a:t> Vietnam veterans 20.6 per cent of black and 27.6 per cent of Hispanic veterans met more criteria for PTSD than 13 per cent of white veterans</a:t>
            </a:r>
          </a:p>
          <a:p>
            <a:r>
              <a:rPr lang="en-US" sz="2000" dirty="0"/>
              <a:t>common cause of PTSD for girls - fear of rape</a:t>
            </a:r>
          </a:p>
          <a:p>
            <a:r>
              <a:rPr lang="en-US" sz="2000" dirty="0"/>
              <a:t>common cause of PTSD for children - domestic </a:t>
            </a:r>
            <a:r>
              <a:rPr lang="en-US" sz="2000" dirty="0" smtClean="0"/>
              <a:t>violence</a:t>
            </a:r>
            <a:endParaRPr lang="en-US" sz="2000" dirty="0"/>
          </a:p>
        </p:txBody>
      </p:sp>
      <p:sp>
        <p:nvSpPr>
          <p:cNvPr id="4" name="Title 1"/>
          <p:cNvSpPr>
            <a:spLocks noGrp="1"/>
          </p:cNvSpPr>
          <p:nvPr>
            <p:ph type="title"/>
          </p:nvPr>
        </p:nvSpPr>
        <p:spPr/>
        <p:txBody>
          <a:bodyPr>
            <a:normAutofit fontScale="90000"/>
          </a:bodyPr>
          <a:lstStyle/>
          <a:p>
            <a:r>
              <a:rPr lang="en-US" dirty="0"/>
              <a:t>Etiology of </a:t>
            </a:r>
            <a:r>
              <a:rPr lang="en-US" sz="3600" dirty="0"/>
              <a:t>Post Traumatic Stress Disorder</a:t>
            </a:r>
            <a:endParaRPr lang="en-US" dirty="0"/>
          </a:p>
        </p:txBody>
      </p:sp>
    </p:spTree>
    <p:extLst>
      <p:ext uri="{BB962C8B-B14F-4D97-AF65-F5344CB8AC3E}">
        <p14:creationId xmlns:p14="http://schemas.microsoft.com/office/powerpoint/2010/main" val="357324859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Biomedical Treatment for PTSD</a:t>
            </a:r>
            <a:endParaRPr lang="en-US" dirty="0"/>
          </a:p>
        </p:txBody>
      </p:sp>
      <p:pic>
        <p:nvPicPr>
          <p:cNvPr id="4" name="Picture 3"/>
          <p:cNvPicPr>
            <a:picLocks noChangeAspect="1"/>
          </p:cNvPicPr>
          <p:nvPr/>
        </p:nvPicPr>
        <p:blipFill>
          <a:blip r:embed="rId3">
            <a:alphaModFix amt="53000"/>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284163" y="4055533"/>
            <a:ext cx="3657600" cy="2414016"/>
          </a:xfrm>
          <a:prstGeom prst="rect">
            <a:avLst/>
          </a:prstGeom>
        </p:spPr>
      </p:pic>
      <p:sp>
        <p:nvSpPr>
          <p:cNvPr id="3" name="Content Placeholder 2"/>
          <p:cNvSpPr>
            <a:spLocks noGrp="1"/>
          </p:cNvSpPr>
          <p:nvPr>
            <p:ph idx="1"/>
          </p:nvPr>
        </p:nvSpPr>
        <p:spPr/>
        <p:txBody>
          <a:bodyPr>
            <a:normAutofit fontScale="92500"/>
          </a:bodyPr>
          <a:lstStyle/>
          <a:p>
            <a:r>
              <a:rPr lang="en-US" u="sng" dirty="0" smtClean="0"/>
              <a:t>Antidepressants and Tranquilizers </a:t>
            </a:r>
            <a:r>
              <a:rPr lang="en-US" dirty="0" smtClean="0"/>
              <a:t>treat people suffering from PTSD</a:t>
            </a:r>
          </a:p>
          <a:p>
            <a:r>
              <a:rPr lang="en-US" dirty="0" smtClean="0"/>
              <a:t>Common prescribed tranquilizers: Valium and Xanax</a:t>
            </a:r>
          </a:p>
          <a:p>
            <a:r>
              <a:rPr lang="en-US" dirty="0" smtClean="0"/>
              <a:t>Modulate neurotransmitter that regulates anxiety levels</a:t>
            </a:r>
          </a:p>
          <a:p>
            <a:r>
              <a:rPr lang="en-US" dirty="0" smtClean="0"/>
              <a:t>Antidepressants are commonly used because improvement in depression will lead to improvement in PTSD since most of PTSD patients suffer from depression</a:t>
            </a:r>
            <a:endParaRPr lang="en-US" dirty="0"/>
          </a:p>
        </p:txBody>
      </p:sp>
    </p:spTree>
    <p:extLst>
      <p:ext uri="{BB962C8B-B14F-4D97-AF65-F5344CB8AC3E}">
        <p14:creationId xmlns:p14="http://schemas.microsoft.com/office/powerpoint/2010/main" val="254576453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Cognitive Behavioral Therapy (CBT) Treatment for PTSD</a:t>
            </a:r>
            <a:endParaRPr lang="en-US" dirty="0"/>
          </a:p>
        </p:txBody>
      </p:sp>
      <p:sp>
        <p:nvSpPr>
          <p:cNvPr id="3" name="Content Placeholder 2"/>
          <p:cNvSpPr>
            <a:spLocks noGrp="1"/>
          </p:cNvSpPr>
          <p:nvPr>
            <p:ph idx="1"/>
          </p:nvPr>
        </p:nvSpPr>
        <p:spPr/>
        <p:txBody>
          <a:bodyPr>
            <a:normAutofit fontScale="85000" lnSpcReduction="10000"/>
          </a:bodyPr>
          <a:lstStyle/>
          <a:p>
            <a:r>
              <a:rPr lang="en-US" b="1" dirty="0" err="1" smtClean="0"/>
              <a:t>Foa</a:t>
            </a:r>
            <a:r>
              <a:rPr lang="en-US" b="1" dirty="0" smtClean="0"/>
              <a:t> (1986) the expert of PTSD works as the basis of CBT</a:t>
            </a:r>
          </a:p>
          <a:p>
            <a:r>
              <a:rPr lang="en-US" b="1" dirty="0" smtClean="0"/>
              <a:t>CBT includes exposure therapy and psycho-education</a:t>
            </a:r>
          </a:p>
          <a:p>
            <a:r>
              <a:rPr lang="en-US" b="1" dirty="0" smtClean="0"/>
              <a:t>Expose PTSD sufferers to the traumatic events by asking them to search their memory and  describe the event over and over again</a:t>
            </a:r>
          </a:p>
          <a:p>
            <a:r>
              <a:rPr lang="en-US" sz="1900" b="1" dirty="0" smtClean="0"/>
              <a:t>Four goals for CBT:</a:t>
            </a:r>
            <a:br>
              <a:rPr lang="en-US" sz="1900" b="1" dirty="0" smtClean="0"/>
            </a:br>
            <a:r>
              <a:rPr lang="en-US" sz="1900" b="1" dirty="0" smtClean="0"/>
              <a:t>1. Create a safe environment that shows that the trauma cannot hurt them</a:t>
            </a:r>
            <a:br>
              <a:rPr lang="en-US" sz="1900" b="1" dirty="0" smtClean="0"/>
            </a:br>
            <a:r>
              <a:rPr lang="en-US" sz="1900" b="1" dirty="0" smtClean="0"/>
              <a:t>2. Show that remembering the trauma is not equivalent to experiencing it again</a:t>
            </a:r>
            <a:br>
              <a:rPr lang="en-US" sz="1900" b="1" dirty="0" smtClean="0"/>
            </a:br>
            <a:r>
              <a:rPr lang="en-US" sz="1900" b="1" dirty="0" smtClean="0"/>
              <a:t>3. Show that anxiety is alleviated over time</a:t>
            </a:r>
            <a:br>
              <a:rPr lang="en-US" sz="1900" b="1" dirty="0" smtClean="0"/>
            </a:br>
            <a:r>
              <a:rPr lang="en-US" sz="1900" b="1" dirty="0" smtClean="0"/>
              <a:t>4. Acknowledge that experiencing PTSD symptoms does not lead to a loss of control</a:t>
            </a:r>
          </a:p>
          <a:p>
            <a:pPr marL="0" indent="0">
              <a:buNone/>
            </a:pPr>
            <a:endParaRPr lang="en-US" b="1" dirty="0"/>
          </a:p>
          <a:p>
            <a:endParaRPr lang="en-US" b="1" dirty="0"/>
          </a:p>
        </p:txBody>
      </p:sp>
    </p:spTree>
    <p:extLst>
      <p:ext uri="{BB962C8B-B14F-4D97-AF65-F5344CB8AC3E}">
        <p14:creationId xmlns:p14="http://schemas.microsoft.com/office/powerpoint/2010/main" val="129392433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Group Therapy for PTSD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Friedman and </a:t>
            </a:r>
            <a:r>
              <a:rPr lang="en-US" dirty="0" err="1" smtClean="0"/>
              <a:t>Schnurr</a:t>
            </a:r>
            <a:r>
              <a:rPr lang="en-US" dirty="0" smtClean="0"/>
              <a:t> (1966) looked at the role of group therapy on Vietnam War</a:t>
            </a:r>
          </a:p>
          <a:p>
            <a:r>
              <a:rPr lang="en-US" dirty="0" smtClean="0"/>
              <a:t>They looked at 325 veterans as a group who had psychosocial deficits (anger management, social anxiety and conflict resolution)</a:t>
            </a:r>
          </a:p>
          <a:p>
            <a:r>
              <a:rPr lang="en-US" dirty="0" smtClean="0"/>
              <a:t>They did </a:t>
            </a:r>
            <a:r>
              <a:rPr lang="en-US" b="1" dirty="0" smtClean="0"/>
              <a:t>trauma-focused therapy</a:t>
            </a:r>
            <a:r>
              <a:rPr lang="en-US" dirty="0" smtClean="0"/>
              <a:t>: exposure to the traumatic memories, cognitive restructuring, and coping skills development</a:t>
            </a:r>
          </a:p>
          <a:p>
            <a:r>
              <a:rPr lang="en-US" dirty="0" smtClean="0"/>
              <a:t>Result: 27 percent compared to 17 percent = patients who worked through the trauma </a:t>
            </a:r>
            <a:r>
              <a:rPr lang="en-US" dirty="0" smtClean="0"/>
              <a:t>focused therapy </a:t>
            </a:r>
            <a:r>
              <a:rPr lang="en-US" dirty="0" smtClean="0"/>
              <a:t>had a higher rate of improvement</a:t>
            </a:r>
          </a:p>
          <a:p>
            <a:endParaRPr lang="en-US" dirty="0"/>
          </a:p>
        </p:txBody>
      </p:sp>
    </p:spTree>
    <p:extLst>
      <p:ext uri="{BB962C8B-B14F-4D97-AF65-F5344CB8AC3E}">
        <p14:creationId xmlns:p14="http://schemas.microsoft.com/office/powerpoint/2010/main" val="285509355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Pros and Cons of Treatments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816487495"/>
              </p:ext>
            </p:extLst>
          </p:nvPr>
        </p:nvGraphicFramePr>
        <p:xfrm>
          <a:off x="508000" y="2130217"/>
          <a:ext cx="8161866" cy="4479431"/>
        </p:xfrm>
        <a:graphic>
          <a:graphicData uri="http://schemas.openxmlformats.org/drawingml/2006/table">
            <a:tbl>
              <a:tblPr firstRow="1" bandRow="1">
                <a:tableStyleId>{073A0DAA-6AF3-43AB-8588-CEC1D06C72B9}</a:tableStyleId>
              </a:tblPr>
              <a:tblGrid>
                <a:gridCol w="2720622"/>
                <a:gridCol w="2720622"/>
                <a:gridCol w="2720622"/>
              </a:tblGrid>
              <a:tr h="765387">
                <a:tc>
                  <a:txBody>
                    <a:bodyPr/>
                    <a:lstStyle/>
                    <a:p>
                      <a:endParaRPr lang="en-US" dirty="0"/>
                    </a:p>
                  </a:txBody>
                  <a:tcPr/>
                </a:tc>
                <a:tc>
                  <a:txBody>
                    <a:bodyPr/>
                    <a:lstStyle/>
                    <a:p>
                      <a:r>
                        <a:rPr lang="en-US" b="0" dirty="0" smtClean="0"/>
                        <a:t>Pros</a:t>
                      </a:r>
                      <a:endParaRPr lang="en-US" b="0" dirty="0"/>
                    </a:p>
                  </a:txBody>
                  <a:tcPr/>
                </a:tc>
                <a:tc>
                  <a:txBody>
                    <a:bodyPr/>
                    <a:lstStyle/>
                    <a:p>
                      <a:r>
                        <a:rPr lang="en-US" b="0" dirty="0" smtClean="0"/>
                        <a:t>Cons</a:t>
                      </a:r>
                      <a:endParaRPr lang="en-US" b="0" dirty="0"/>
                    </a:p>
                  </a:txBody>
                  <a:tcPr/>
                </a:tc>
              </a:tr>
              <a:tr h="1062285">
                <a:tc>
                  <a:txBody>
                    <a:bodyPr/>
                    <a:lstStyle/>
                    <a:p>
                      <a:r>
                        <a:rPr lang="en-US" dirty="0" smtClean="0"/>
                        <a:t>Biomedical</a:t>
                      </a:r>
                      <a:endParaRPr lang="en-US" dirty="0"/>
                    </a:p>
                  </a:txBody>
                  <a:tcPr/>
                </a:tc>
                <a:tc>
                  <a:txBody>
                    <a:bodyPr/>
                    <a:lstStyle/>
                    <a:p>
                      <a:r>
                        <a:rPr lang="en-US" dirty="0" smtClean="0"/>
                        <a:t>Most</a:t>
                      </a:r>
                      <a:r>
                        <a:rPr lang="en-US" baseline="0" dirty="0" smtClean="0"/>
                        <a:t> effective for short term treatment</a:t>
                      </a:r>
                      <a:endParaRPr lang="en-US" dirty="0"/>
                    </a:p>
                  </a:txBody>
                  <a:tcPr/>
                </a:tc>
                <a:tc>
                  <a:txBody>
                    <a:bodyPr/>
                    <a:lstStyle/>
                    <a:p>
                      <a:r>
                        <a:rPr lang="en-US" dirty="0" smtClean="0"/>
                        <a:t>Not</a:t>
                      </a:r>
                      <a:r>
                        <a:rPr lang="en-US" baseline="0" dirty="0" smtClean="0"/>
                        <a:t> effective for long term treatment</a:t>
                      </a:r>
                      <a:endParaRPr lang="en-US" dirty="0"/>
                    </a:p>
                  </a:txBody>
                  <a:tcPr/>
                </a:tc>
              </a:tr>
              <a:tr h="1062285">
                <a:tc>
                  <a:txBody>
                    <a:bodyPr/>
                    <a:lstStyle/>
                    <a:p>
                      <a:r>
                        <a:rPr lang="en-US" dirty="0" smtClean="0"/>
                        <a:t>CBT</a:t>
                      </a:r>
                      <a:r>
                        <a:rPr lang="en-US" baseline="0" dirty="0" smtClean="0"/>
                        <a:t> Therapy</a:t>
                      </a:r>
                      <a:endParaRPr lang="en-US" dirty="0"/>
                    </a:p>
                  </a:txBody>
                  <a:tcPr/>
                </a:tc>
                <a:tc>
                  <a:txBody>
                    <a:bodyPr/>
                    <a:lstStyle/>
                    <a:p>
                      <a:r>
                        <a:rPr lang="en-US" dirty="0" smtClean="0"/>
                        <a:t>CBT</a:t>
                      </a:r>
                      <a:r>
                        <a:rPr lang="en-US" baseline="0" dirty="0" smtClean="0"/>
                        <a:t> allows PTSD patients to reduce anxiety and stress through talking about their trauma</a:t>
                      </a:r>
                      <a:endParaRPr lang="en-US" dirty="0"/>
                    </a:p>
                  </a:txBody>
                  <a:tcPr/>
                </a:tc>
                <a:tc>
                  <a:txBody>
                    <a:bodyPr/>
                    <a:lstStyle/>
                    <a:p>
                      <a:r>
                        <a:rPr lang="en-US" dirty="0" smtClean="0"/>
                        <a:t>Patients may</a:t>
                      </a:r>
                      <a:r>
                        <a:rPr lang="en-US" baseline="0" dirty="0" smtClean="0"/>
                        <a:t> become initially worse and therapists may become upset when they hear about the patients’ stories</a:t>
                      </a:r>
                      <a:endParaRPr lang="en-US" dirty="0"/>
                    </a:p>
                  </a:txBody>
                  <a:tcPr/>
                </a:tc>
              </a:tr>
              <a:tr h="1062285">
                <a:tc>
                  <a:txBody>
                    <a:bodyPr/>
                    <a:lstStyle/>
                    <a:p>
                      <a:r>
                        <a:rPr lang="en-US" dirty="0" smtClean="0"/>
                        <a:t>Group</a:t>
                      </a:r>
                      <a:r>
                        <a:rPr lang="en-US" baseline="0" dirty="0" smtClean="0"/>
                        <a:t> Therapy</a:t>
                      </a:r>
                      <a:endParaRPr lang="en-US" dirty="0"/>
                    </a:p>
                  </a:txBody>
                  <a:tcPr/>
                </a:tc>
                <a:tc>
                  <a:txBody>
                    <a:bodyPr/>
                    <a:lstStyle/>
                    <a:p>
                      <a:r>
                        <a:rPr lang="en-US" dirty="0" smtClean="0"/>
                        <a:t>Most</a:t>
                      </a:r>
                      <a:r>
                        <a:rPr lang="en-US" baseline="0" dirty="0" smtClean="0"/>
                        <a:t> effective for long term treatment and for patients’ social lives</a:t>
                      </a:r>
                      <a:endParaRPr lang="en-US" dirty="0"/>
                    </a:p>
                  </a:txBody>
                  <a:tcPr/>
                </a:tc>
                <a:tc>
                  <a:txBody>
                    <a:bodyPr/>
                    <a:lstStyle/>
                    <a:p>
                      <a:r>
                        <a:rPr lang="en-US" dirty="0" smtClean="0"/>
                        <a:t>Takes</a:t>
                      </a:r>
                      <a:r>
                        <a:rPr lang="en-US" baseline="0" dirty="0" smtClean="0"/>
                        <a:t> time to adapt to the treatment since people have to reveal their trauma</a:t>
                      </a:r>
                      <a:endParaRPr lang="en-US" dirty="0"/>
                    </a:p>
                  </a:txBody>
                  <a:tcPr/>
                </a:tc>
              </a:tr>
            </a:tbl>
          </a:graphicData>
        </a:graphic>
      </p:graphicFrame>
    </p:spTree>
    <p:extLst>
      <p:ext uri="{BB962C8B-B14F-4D97-AF65-F5344CB8AC3E}">
        <p14:creationId xmlns:p14="http://schemas.microsoft.com/office/powerpoint/2010/main" val="282520652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9592</TotalTime>
  <Words>952</Words>
  <Application>Microsoft Macintosh PowerPoint</Application>
  <PresentationFormat>On-screen Show (4:3)</PresentationFormat>
  <Paragraphs>119</Paragraphs>
  <Slides>16</Slides>
  <Notes>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Spectrum</vt:lpstr>
      <vt:lpstr>Abnormal Psychology</vt:lpstr>
      <vt:lpstr>Symptoms of Post Traumatic Stress Disorder</vt:lpstr>
      <vt:lpstr>Etiology of Post Traumatic Stress Disorder</vt:lpstr>
      <vt:lpstr>Etiology of Post Traumatic Stress Disorder</vt:lpstr>
      <vt:lpstr>Etiology of Post Traumatic Stress Disorder</vt:lpstr>
      <vt:lpstr>Biomedical Treatment for PTSD</vt:lpstr>
      <vt:lpstr>Cognitive Behavioral Therapy (CBT) Treatment for PTSD</vt:lpstr>
      <vt:lpstr>Group Therapy for PTSD</vt:lpstr>
      <vt:lpstr>Pros and Cons of Treatments</vt:lpstr>
      <vt:lpstr>Most Efficient Treatment</vt:lpstr>
      <vt:lpstr>Etiology  Treatment</vt:lpstr>
      <vt:lpstr>PowerPoint Presentation</vt:lpstr>
      <vt:lpstr>Symptoms of Bulimia</vt:lpstr>
      <vt:lpstr>Etiology of Bulimia</vt:lpstr>
      <vt:lpstr>Etiology of Bulimia</vt:lpstr>
      <vt:lpstr>Etiology of Bulimia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Abnormal Psychology</dc:title>
  <dc:creator>JiYun Roh</dc:creator>
  <cp:lastModifiedBy>JiYun Roh</cp:lastModifiedBy>
  <cp:revision>48</cp:revision>
  <dcterms:created xsi:type="dcterms:W3CDTF">2013-01-16T03:48:49Z</dcterms:created>
  <dcterms:modified xsi:type="dcterms:W3CDTF">2013-01-24T17:32:27Z</dcterms:modified>
</cp:coreProperties>
</file>